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6" r:id="rId4"/>
    <p:sldId id="271" r:id="rId5"/>
    <p:sldId id="262" r:id="rId6"/>
    <p:sldId id="275" r:id="rId7"/>
    <p:sldId id="274" r:id="rId8"/>
    <p:sldId id="272" r:id="rId9"/>
    <p:sldId id="273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64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25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92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01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60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10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90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07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52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78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78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0D9D-3537-4C5E-A3D9-FA8B3B2D3E89}" type="datetimeFigureOut">
              <a:rPr lang="en-IN" smtClean="0"/>
              <a:t>13-09-2019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3509-AB86-458C-B86C-0912DE237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49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ICG Enhanced Fluorescence Guided Laparoscopic Surgery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5267"/>
            <a:ext cx="9144000" cy="1655762"/>
          </a:xfrm>
        </p:spPr>
        <p:txBody>
          <a:bodyPr>
            <a:noAutofit/>
          </a:bodyPr>
          <a:lstStyle/>
          <a:p>
            <a:r>
              <a:rPr lang="en-IN" sz="4800" dirty="0" err="1" smtClean="0"/>
              <a:t>Dr.</a:t>
            </a:r>
            <a:r>
              <a:rPr lang="en-IN" sz="4800" dirty="0" smtClean="0"/>
              <a:t> A. K. Dhingra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28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ICG fluorescence in Peritoneal </a:t>
            </a:r>
            <a:r>
              <a:rPr lang="en-IN" dirty="0" err="1" smtClean="0"/>
              <a:t>mets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is </a:t>
            </a:r>
            <a:r>
              <a:rPr lang="en-GB" dirty="0"/>
              <a:t>a </a:t>
            </a:r>
            <a:r>
              <a:rPr lang="en-GB" dirty="0" smtClean="0"/>
              <a:t>good</a:t>
            </a:r>
            <a:r>
              <a:rPr lang="en-GB" dirty="0"/>
              <a:t> intraoperative</a:t>
            </a:r>
            <a:r>
              <a:rPr lang="en-GB" dirty="0" smtClean="0"/>
              <a:t> </a:t>
            </a:r>
            <a:r>
              <a:rPr lang="en-GB" dirty="0"/>
              <a:t>visibility of peritoneal </a:t>
            </a:r>
            <a:r>
              <a:rPr lang="en-GB" dirty="0" smtClean="0"/>
              <a:t>metastases </a:t>
            </a:r>
            <a:r>
              <a:rPr lang="en-GB" dirty="0"/>
              <a:t>in </a:t>
            </a:r>
            <a:r>
              <a:rPr lang="en-GB" dirty="0" smtClean="0"/>
              <a:t>cases of liver</a:t>
            </a:r>
            <a:r>
              <a:rPr lang="en-GB" dirty="0"/>
              <a:t>, </a:t>
            </a:r>
            <a:r>
              <a:rPr lang="en-GB" dirty="0" smtClean="0"/>
              <a:t>colorectal </a:t>
            </a:r>
            <a:r>
              <a:rPr lang="en-GB" dirty="0"/>
              <a:t>and ovarian cancer </a:t>
            </a:r>
            <a:r>
              <a:rPr lang="en-GB" dirty="0" smtClean="0"/>
              <a:t>with ICG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6364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6911"/>
          </a:xfrm>
        </p:spPr>
        <p:txBody>
          <a:bodyPr>
            <a:noAutofit/>
          </a:bodyPr>
          <a:lstStyle/>
          <a:p>
            <a:pPr algn="ctr"/>
            <a:r>
              <a:rPr lang="en-IN" sz="16600" b="1" dirty="0" smtClean="0"/>
              <a:t>THANKS</a:t>
            </a:r>
            <a:endParaRPr lang="en-IN" sz="16600" b="1" dirty="0"/>
          </a:p>
        </p:txBody>
      </p:sp>
    </p:spTree>
    <p:extLst>
      <p:ext uri="{BB962C8B-B14F-4D97-AF65-F5344CB8AC3E}">
        <p14:creationId xmlns:p14="http://schemas.microsoft.com/office/powerpoint/2010/main" val="140186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/>
          <a:lstStyle/>
          <a:p>
            <a:pPr algn="ctr"/>
            <a:r>
              <a:rPr lang="en-IN" b="1" dirty="0" err="1" smtClean="0"/>
              <a:t>Indocyanine</a:t>
            </a:r>
            <a:r>
              <a:rPr lang="en-IN" b="1" dirty="0" smtClean="0"/>
              <a:t> </a:t>
            </a:r>
            <a:r>
              <a:rPr lang="en-IN" b="1" dirty="0"/>
              <a:t>G</a:t>
            </a:r>
            <a:r>
              <a:rPr lang="en-IN" b="1" dirty="0" smtClean="0"/>
              <a:t>reen Dye - ICG</a:t>
            </a:r>
            <a:endParaRPr lang="en-IN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as </a:t>
            </a:r>
            <a:r>
              <a:rPr lang="en-US" dirty="0"/>
              <a:t>developed for near- infrared (NIR) photography by </a:t>
            </a:r>
            <a:r>
              <a:rPr lang="en-US" i="1" dirty="0"/>
              <a:t>Kodak Research </a:t>
            </a:r>
            <a:r>
              <a:rPr lang="en-US" i="1" dirty="0" smtClean="0"/>
              <a:t>Labs. </a:t>
            </a:r>
            <a:r>
              <a:rPr lang="en-US" dirty="0"/>
              <a:t>in 1955 and was introduced in clinical practice </a:t>
            </a:r>
            <a:r>
              <a:rPr lang="en-US" dirty="0" smtClean="0"/>
              <a:t>in </a:t>
            </a:r>
            <a:r>
              <a:rPr lang="en-US" dirty="0"/>
              <a:t>1956 </a:t>
            </a:r>
            <a:r>
              <a:rPr lang="en-US" dirty="0" smtClean="0"/>
              <a:t>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Initially, ICG was used in clinical applications to </a:t>
            </a:r>
            <a:endParaRPr lang="en-US" dirty="0" smtClean="0"/>
          </a:p>
          <a:p>
            <a:r>
              <a:rPr lang="en-US" dirty="0" smtClean="0"/>
              <a:t>measure </a:t>
            </a:r>
            <a:r>
              <a:rPr lang="en-US" dirty="0"/>
              <a:t>cardiac </a:t>
            </a:r>
            <a:r>
              <a:rPr lang="en-US" dirty="0" smtClean="0"/>
              <a:t>output </a:t>
            </a:r>
          </a:p>
          <a:p>
            <a:r>
              <a:rPr lang="en-US" dirty="0" smtClean="0"/>
              <a:t>study </a:t>
            </a:r>
            <a:r>
              <a:rPr lang="en-US" dirty="0"/>
              <a:t>the anatomy of retinal </a:t>
            </a:r>
            <a:r>
              <a:rPr lang="en-US" dirty="0" smtClean="0"/>
              <a:t>vessels – Fluorescein </a:t>
            </a:r>
            <a:r>
              <a:rPr lang="en-US" dirty="0"/>
              <a:t>A</a:t>
            </a:r>
            <a:r>
              <a:rPr lang="en-US" dirty="0" smtClean="0"/>
              <a:t>ngiography of Retina </a:t>
            </a:r>
          </a:p>
          <a:p>
            <a:r>
              <a:rPr lang="en-US" dirty="0" smtClean="0"/>
              <a:t>determine </a:t>
            </a:r>
            <a:r>
              <a:rPr lang="en-US" dirty="0"/>
              <a:t>liver functional reserve before hepatic resection in cirrhotic </a:t>
            </a:r>
            <a:r>
              <a:rPr lang="en-US" dirty="0" smtClean="0"/>
              <a:t>livers</a:t>
            </a:r>
          </a:p>
          <a:p>
            <a:pPr marL="0" indent="0">
              <a:buNone/>
            </a:pPr>
            <a:r>
              <a:rPr lang="en-GB" dirty="0" smtClean="0"/>
              <a:t>Following an </a:t>
            </a:r>
            <a:r>
              <a:rPr lang="en-GB" dirty="0" err="1"/>
              <a:t>i</a:t>
            </a:r>
            <a:r>
              <a:rPr lang="en-GB" dirty="0"/>
              <a:t>/v Inj</a:t>
            </a:r>
            <a:r>
              <a:rPr lang="en-GB" dirty="0" smtClean="0"/>
              <a:t>., </a:t>
            </a:r>
            <a:r>
              <a:rPr lang="en-GB" dirty="0"/>
              <a:t>ICG  is rapidly bound to pl. protein </a:t>
            </a:r>
            <a:r>
              <a:rPr lang="en-GB" dirty="0" smtClean="0"/>
              <a:t>- </a:t>
            </a:r>
            <a:r>
              <a:rPr lang="en-GB" dirty="0"/>
              <a:t>then taken up  almost exclusively by the Liver cells and is secreted entirely into the bile. 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6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ICG use in Biliary tract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Iatrogenic </a:t>
            </a:r>
            <a:r>
              <a:rPr lang="en-GB" dirty="0"/>
              <a:t>bile duct injury is still one of the most dangerous </a:t>
            </a:r>
            <a:r>
              <a:rPr lang="en-GB" dirty="0" err="1"/>
              <a:t>complic</a:t>
            </a:r>
            <a:r>
              <a:rPr lang="en-GB" dirty="0"/>
              <a:t>. of </a:t>
            </a:r>
            <a:r>
              <a:rPr lang="en-GB" dirty="0" err="1"/>
              <a:t>Lap.Chole</a:t>
            </a:r>
            <a:r>
              <a:rPr lang="en-GB" dirty="0"/>
              <a:t>, with an </a:t>
            </a:r>
            <a:r>
              <a:rPr lang="en-GB" dirty="0" err="1"/>
              <a:t>incid</a:t>
            </a:r>
            <a:r>
              <a:rPr lang="en-GB" dirty="0"/>
              <a:t>.  0.4 - 1.3 % , generally due to </a:t>
            </a:r>
            <a:r>
              <a:rPr lang="en-GB" dirty="0" err="1" smtClean="0"/>
              <a:t>mis</a:t>
            </a:r>
            <a:r>
              <a:rPr lang="en-GB" dirty="0" smtClean="0"/>
              <a:t>-interpretation </a:t>
            </a:r>
            <a:r>
              <a:rPr lang="en-GB" dirty="0"/>
              <a:t>of biliary tract anatomy . </a:t>
            </a:r>
          </a:p>
          <a:p>
            <a:r>
              <a:rPr lang="en-GB" dirty="0"/>
              <a:t>Careful and meticulous dissection of the </a:t>
            </a:r>
            <a:r>
              <a:rPr lang="en-GB" dirty="0" err="1"/>
              <a:t>Calot’s</a:t>
            </a:r>
            <a:r>
              <a:rPr lang="en-GB" dirty="0"/>
              <a:t> triangle, achieving the so-called “critical view of safety” </a:t>
            </a:r>
            <a:r>
              <a:rPr lang="en-GB" dirty="0" smtClean="0"/>
              <a:t>and </a:t>
            </a:r>
            <a:r>
              <a:rPr lang="en-GB" dirty="0"/>
              <a:t>performing </a:t>
            </a:r>
            <a:r>
              <a:rPr lang="en-GB" dirty="0" err="1"/>
              <a:t>perop</a:t>
            </a:r>
            <a:r>
              <a:rPr lang="en-GB" dirty="0"/>
              <a:t>. </a:t>
            </a:r>
            <a:r>
              <a:rPr lang="en-GB" dirty="0" err="1"/>
              <a:t>cholangiogram</a:t>
            </a:r>
            <a:r>
              <a:rPr lang="en-GB" dirty="0"/>
              <a:t>, have been demonstrated 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dirty="0" smtClean="0"/>
              <a:t>keep the </a:t>
            </a:r>
            <a:r>
              <a:rPr lang="en-GB" dirty="0" err="1" smtClean="0"/>
              <a:t>incid</a:t>
            </a:r>
            <a:r>
              <a:rPr lang="en-GB" dirty="0" smtClean="0"/>
              <a:t>. of </a:t>
            </a:r>
            <a:r>
              <a:rPr lang="en-GB" dirty="0"/>
              <a:t>bile ducts </a:t>
            </a:r>
            <a:r>
              <a:rPr lang="en-GB" dirty="0" smtClean="0"/>
              <a:t>injuries </a:t>
            </a:r>
            <a:r>
              <a:rPr lang="en-GB" dirty="0"/>
              <a:t>as low as possible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Using </a:t>
            </a:r>
            <a:r>
              <a:rPr lang="en-GB" dirty="0"/>
              <a:t>“virtual” cholangiography at the very start of the procedure, allows the Surgeon to identify  the Biliary anatomy </a:t>
            </a:r>
            <a:r>
              <a:rPr lang="en-GB" dirty="0" smtClean="0"/>
              <a:t>&amp; </a:t>
            </a:r>
            <a:r>
              <a:rPr lang="en-GB" dirty="0"/>
              <a:t>its variations </a:t>
            </a:r>
            <a:r>
              <a:rPr lang="en-GB" dirty="0" smtClean="0"/>
              <a:t>despite the </a:t>
            </a:r>
            <a:r>
              <a:rPr lang="en-GB" dirty="0"/>
              <a:t>dense inflammation </a:t>
            </a:r>
            <a:r>
              <a:rPr lang="en-GB" dirty="0" smtClean="0"/>
              <a:t>or fibrosis</a:t>
            </a:r>
            <a:r>
              <a:rPr lang="en-GB" dirty="0"/>
              <a:t> </a:t>
            </a:r>
            <a:endParaRPr lang="en-IN" dirty="0"/>
          </a:p>
          <a:p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using a high-end full HD camera system IMAGE1 S from </a:t>
            </a:r>
            <a:r>
              <a:rPr lang="en-US" dirty="0" err="1"/>
              <a:t>Storz</a:t>
            </a:r>
            <a:r>
              <a:rPr lang="en-US" dirty="0"/>
              <a:t> that can be operated in dual mode for both white light and fluorescence imaging.</a:t>
            </a:r>
            <a:r>
              <a:rPr lang="en-GB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58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ICG-enhanced Fluorescence-Guided Lap. </a:t>
            </a:r>
            <a:r>
              <a:rPr lang="en-US" b="1" dirty="0" err="1"/>
              <a:t>Chole</a:t>
            </a:r>
            <a:r>
              <a:rPr lang="en-US" b="1" dirty="0"/>
              <a:t>.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Cystic – CBD junction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of this technique allows to identify the biliary anatomy in virtually all cases </a:t>
            </a:r>
            <a:r>
              <a:rPr lang="en-US" dirty="0" smtClean="0"/>
              <a:t>&amp; </a:t>
            </a:r>
            <a:r>
              <a:rPr lang="en-US" dirty="0"/>
              <a:t>in particular, the junction between cystic duct and </a:t>
            </a:r>
            <a:r>
              <a:rPr lang="en-US" dirty="0" smtClean="0"/>
              <a:t>CBD  </a:t>
            </a:r>
            <a:r>
              <a:rPr lang="en-US" dirty="0"/>
              <a:t>irrespective of </a:t>
            </a:r>
            <a:r>
              <a:rPr lang="en-US" dirty="0" smtClean="0"/>
              <a:t>the tissue inflammation &amp; fibrosis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Dose for single image Sequence 1.25 to 5 mg of 2.5 mg/ml soln.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Elective : </a:t>
            </a:r>
            <a:r>
              <a:rPr lang="en-US" dirty="0" smtClean="0"/>
              <a:t>ICG is given 6-10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prior to the procedure if possible, in any case at least 30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r>
              <a:rPr lang="en-US" dirty="0"/>
              <a:t>before surgery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This ensures most of ICG </a:t>
            </a:r>
            <a:r>
              <a:rPr lang="en-US" dirty="0"/>
              <a:t>has accumulated in the extrahepatic duct, </a:t>
            </a:r>
            <a:r>
              <a:rPr lang="en-US" dirty="0" smtClean="0"/>
              <a:t>with the absence of background  </a:t>
            </a:r>
            <a:r>
              <a:rPr lang="en-US" dirty="0"/>
              <a:t>fluorescence </a:t>
            </a:r>
            <a:r>
              <a:rPr lang="en-US" dirty="0" smtClean="0"/>
              <a:t> </a:t>
            </a:r>
            <a:r>
              <a:rPr lang="en-US" dirty="0"/>
              <a:t>in the liver </a:t>
            </a:r>
            <a:endParaRPr lang="en-IN" dirty="0"/>
          </a:p>
          <a:p>
            <a:pPr lvl="0"/>
            <a:endParaRPr lang="en-IN" dirty="0"/>
          </a:p>
          <a:p>
            <a:pPr lvl="0"/>
            <a:r>
              <a:rPr lang="en-US" b="1" dirty="0"/>
              <a:t>Acute </a:t>
            </a:r>
            <a:r>
              <a:rPr lang="en-US" b="1" dirty="0" err="1"/>
              <a:t>cholecystitis</a:t>
            </a:r>
            <a:r>
              <a:rPr lang="en-US" b="1" dirty="0"/>
              <a:t>: </a:t>
            </a:r>
            <a:r>
              <a:rPr lang="en-US" dirty="0" smtClean="0"/>
              <a:t> </a:t>
            </a:r>
            <a:r>
              <a:rPr lang="en-US" dirty="0"/>
              <a:t>ICG </a:t>
            </a:r>
            <a:r>
              <a:rPr lang="en-US" dirty="0" smtClean="0"/>
              <a:t>is given </a:t>
            </a:r>
            <a:r>
              <a:rPr lang="en-US" dirty="0"/>
              <a:t>at least 15 </a:t>
            </a:r>
            <a:r>
              <a:rPr lang="en-US" dirty="0" err="1" smtClean="0"/>
              <a:t>mins</a:t>
            </a:r>
            <a:r>
              <a:rPr lang="en-US" dirty="0" smtClean="0"/>
              <a:t> before </a:t>
            </a:r>
            <a:r>
              <a:rPr lang="en-US" dirty="0"/>
              <a:t>the </a:t>
            </a:r>
            <a:r>
              <a:rPr lang="en-US" dirty="0" smtClean="0"/>
              <a:t>Surgery . </a:t>
            </a:r>
            <a:r>
              <a:rPr lang="en-US" dirty="0"/>
              <a:t>In such cases, concomitant background fluorescence </a:t>
            </a:r>
            <a:r>
              <a:rPr lang="en-US" dirty="0" smtClean="0"/>
              <a:t>is seen </a:t>
            </a:r>
            <a:r>
              <a:rPr lang="en-US" dirty="0"/>
              <a:t>in the liver </a:t>
            </a:r>
            <a:endParaRPr lang="en-IN" dirty="0"/>
          </a:p>
          <a:p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982" y="4179238"/>
            <a:ext cx="3962400" cy="25812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982" y="1648691"/>
            <a:ext cx="3981450" cy="253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ICG-enhanced Fluorescence-Guided </a:t>
            </a:r>
            <a:r>
              <a:rPr lang="en-US" b="1" dirty="0" smtClean="0"/>
              <a:t>Lap. </a:t>
            </a:r>
            <a:r>
              <a:rPr lang="en-US" b="1" dirty="0" err="1" smtClean="0"/>
              <a:t>Chole</a:t>
            </a:r>
            <a:r>
              <a:rPr lang="en-US" b="1" dirty="0" smtClean="0"/>
              <a:t>.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Cystic artery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smtClean="0"/>
              <a:t>d/t difficult anatomy  </a:t>
            </a:r>
            <a:r>
              <a:rPr lang="en-US" dirty="0"/>
              <a:t>cystic artery </a:t>
            </a:r>
            <a:r>
              <a:rPr lang="en-US" dirty="0" smtClean="0"/>
              <a:t>visualization is </a:t>
            </a:r>
            <a:r>
              <a:rPr lang="en-US" dirty="0" err="1" smtClean="0"/>
              <a:t>reqd</a:t>
            </a:r>
            <a:r>
              <a:rPr lang="en-US" dirty="0" smtClean="0"/>
              <a:t>, </a:t>
            </a:r>
            <a:r>
              <a:rPr lang="en-US" dirty="0"/>
              <a:t>a small </a:t>
            </a:r>
            <a:r>
              <a:rPr lang="en-US" dirty="0" smtClean="0"/>
              <a:t>bolus </a:t>
            </a:r>
            <a:r>
              <a:rPr lang="en-US" dirty="0"/>
              <a:t>can be </a:t>
            </a:r>
            <a:r>
              <a:rPr lang="en-US" dirty="0" smtClean="0"/>
              <a:t>injected</a:t>
            </a:r>
            <a:r>
              <a:rPr lang="en-GB" dirty="0" smtClean="0"/>
              <a:t> after a </a:t>
            </a:r>
            <a:r>
              <a:rPr lang="en-GB" dirty="0"/>
              <a:t>waiting period of 15 </a:t>
            </a:r>
            <a:r>
              <a:rPr lang="en-GB" dirty="0" smtClean="0"/>
              <a:t>min from the first injection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Fluorescence </a:t>
            </a:r>
            <a:r>
              <a:rPr lang="en-US" dirty="0"/>
              <a:t>usually develops at the level of </a:t>
            </a:r>
            <a:r>
              <a:rPr lang="en-US" dirty="0" err="1"/>
              <a:t>Calot’s</a:t>
            </a:r>
            <a:r>
              <a:rPr lang="en-US" dirty="0"/>
              <a:t> </a:t>
            </a:r>
            <a:r>
              <a:rPr lang="en-US" dirty="0" smtClean="0"/>
              <a:t>area </a:t>
            </a:r>
            <a:r>
              <a:rPr lang="en-US" dirty="0"/>
              <a:t>delineating the cystic  artery after 60 </a:t>
            </a:r>
            <a:r>
              <a:rPr lang="en-US" dirty="0" smtClean="0"/>
              <a:t>secs. </a:t>
            </a:r>
            <a:r>
              <a:rPr lang="en-US" dirty="0"/>
              <a:t>and </a:t>
            </a:r>
            <a:r>
              <a:rPr lang="en-US" dirty="0" smtClean="0"/>
              <a:t>lasts for approx. </a:t>
            </a:r>
            <a:r>
              <a:rPr lang="en-US" dirty="0"/>
              <a:t>35 </a:t>
            </a:r>
            <a:r>
              <a:rPr lang="en-US" dirty="0" smtClean="0"/>
              <a:t>secs </a:t>
            </a:r>
            <a:endParaRPr lang="en-GB" dirty="0" smtClean="0"/>
          </a:p>
          <a:p>
            <a:endParaRPr lang="en-GB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637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ICG-enhanced Fluorescence-Guided </a:t>
            </a:r>
            <a:r>
              <a:rPr lang="en-US" b="1" dirty="0" smtClean="0"/>
              <a:t>Ureter </a:t>
            </a:r>
            <a:r>
              <a:rPr lang="en-US" b="1" dirty="0" err="1" smtClean="0"/>
              <a:t>Visualisation</a:t>
            </a:r>
            <a:r>
              <a:rPr lang="en-US" b="1" dirty="0" smtClean="0"/>
              <a:t> in Lap. Pelvic Surgery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ICG is injected </a:t>
            </a:r>
            <a:r>
              <a:rPr lang="en-GB" dirty="0"/>
              <a:t>through the ureteral catheter, of which only the tip </a:t>
            </a:r>
            <a:r>
              <a:rPr lang="en-GB" dirty="0" smtClean="0"/>
              <a:t>is </a:t>
            </a:r>
            <a:r>
              <a:rPr lang="en-GB" dirty="0"/>
              <a:t>inserted into the ureteral </a:t>
            </a:r>
            <a:r>
              <a:rPr lang="en-GB" dirty="0" smtClean="0"/>
              <a:t>orifice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May be done in cases of </a:t>
            </a:r>
            <a:r>
              <a:rPr lang="en-GB" dirty="0" err="1" smtClean="0"/>
              <a:t>Tumors</a:t>
            </a:r>
            <a:r>
              <a:rPr lang="en-GB" dirty="0" smtClean="0"/>
              <a:t> of - </a:t>
            </a:r>
          </a:p>
          <a:p>
            <a:r>
              <a:rPr lang="en-GB" dirty="0" smtClean="0"/>
              <a:t>Uterus, Cervix , </a:t>
            </a:r>
          </a:p>
          <a:p>
            <a:r>
              <a:rPr lang="en-GB" dirty="0" smtClean="0"/>
              <a:t>Colorectal cancers</a:t>
            </a:r>
          </a:p>
        </p:txBody>
      </p:sp>
    </p:spTree>
    <p:extLst>
      <p:ext uri="{BB962C8B-B14F-4D97-AF65-F5344CB8AC3E}">
        <p14:creationId xmlns:p14="http://schemas.microsoft.com/office/powerpoint/2010/main" val="94199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ICG-Fluorescence </a:t>
            </a:r>
            <a:r>
              <a:rPr lang="en-US" b="1" dirty="0"/>
              <a:t>Imaging for Vascular Mapping and Assessment 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“Angiographic</a:t>
            </a:r>
            <a:r>
              <a:rPr lang="en-US" dirty="0"/>
              <a:t>” </a:t>
            </a:r>
            <a:r>
              <a:rPr lang="en-US" dirty="0" smtClean="0"/>
              <a:t>properties of </a:t>
            </a:r>
            <a:r>
              <a:rPr lang="en-US" dirty="0"/>
              <a:t>ICG-enhanced </a:t>
            </a:r>
            <a:r>
              <a:rPr lang="en-US" dirty="0" smtClean="0"/>
              <a:t>fluorescence </a:t>
            </a:r>
            <a:r>
              <a:rPr lang="en-US" dirty="0"/>
              <a:t>is used </a:t>
            </a:r>
            <a:r>
              <a:rPr lang="en-US" dirty="0" smtClean="0"/>
              <a:t> </a:t>
            </a:r>
            <a:r>
              <a:rPr lang="en-US" dirty="0"/>
              <a:t>to facilitate </a:t>
            </a:r>
            <a:r>
              <a:rPr lang="en-US" dirty="0" smtClean="0"/>
              <a:t>vascular dissection, esp. with anatomical variations</a:t>
            </a:r>
          </a:p>
          <a:p>
            <a:r>
              <a:rPr lang="en-US" dirty="0"/>
              <a:t>N</a:t>
            </a:r>
            <a:r>
              <a:rPr lang="en-US" dirty="0" smtClean="0"/>
              <a:t>ephrectomy – Partial or Total </a:t>
            </a:r>
          </a:p>
          <a:p>
            <a:r>
              <a:rPr lang="en-US" dirty="0" smtClean="0"/>
              <a:t>Splenectomy</a:t>
            </a:r>
          </a:p>
          <a:p>
            <a:r>
              <a:rPr lang="en-US" dirty="0" smtClean="0"/>
              <a:t>Liver </a:t>
            </a:r>
            <a:r>
              <a:rPr lang="en-US" dirty="0" smtClean="0"/>
              <a:t>resection </a:t>
            </a:r>
            <a:endParaRPr lang="en-US" dirty="0"/>
          </a:p>
          <a:p>
            <a:r>
              <a:rPr lang="en-US" dirty="0" smtClean="0"/>
              <a:t>Vascular </a:t>
            </a:r>
            <a:r>
              <a:rPr lang="en-US" dirty="0"/>
              <a:t>surgery.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these </a:t>
            </a:r>
            <a:r>
              <a:rPr lang="en-US" dirty="0"/>
              <a:t>cases, </a:t>
            </a:r>
            <a:r>
              <a:rPr lang="en-US" dirty="0" smtClean="0"/>
              <a:t>ICG </a:t>
            </a:r>
            <a:r>
              <a:rPr lang="en-US" dirty="0"/>
              <a:t>provides a real-time </a:t>
            </a:r>
            <a:r>
              <a:rPr lang="en-US" dirty="0" smtClean="0"/>
              <a:t>Angiogram pattern </a:t>
            </a:r>
            <a:r>
              <a:rPr lang="en-US" dirty="0"/>
              <a:t>of vascularity.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954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Intraop</a:t>
            </a:r>
            <a:r>
              <a:rPr lang="en-US" b="1" dirty="0" smtClean="0"/>
              <a:t>. </a:t>
            </a:r>
            <a:r>
              <a:rPr lang="en-US" b="1" dirty="0"/>
              <a:t>Assessment of Lymphatic Drainage and Sentinel Lymph Node Detection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 </a:t>
            </a:r>
            <a:r>
              <a:rPr lang="en-US" dirty="0" smtClean="0"/>
              <a:t>Cancer</a:t>
            </a:r>
            <a:endParaRPr lang="en-US" dirty="0" smtClean="0"/>
          </a:p>
          <a:p>
            <a:r>
              <a:rPr lang="en-US" dirty="0" err="1" smtClean="0"/>
              <a:t>Malig</a:t>
            </a:r>
            <a:r>
              <a:rPr lang="en-US" dirty="0" smtClean="0"/>
              <a:t>. </a:t>
            </a:r>
            <a:r>
              <a:rPr lang="en-US" dirty="0" smtClean="0"/>
              <a:t>Melanoma  </a:t>
            </a:r>
          </a:p>
          <a:p>
            <a:r>
              <a:rPr lang="en-US" dirty="0" smtClean="0"/>
              <a:t>GIT cancer</a:t>
            </a:r>
          </a:p>
          <a:p>
            <a:r>
              <a:rPr lang="en-US" dirty="0" smtClean="0"/>
              <a:t>Uterine &amp; Cervical Cancer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Dye </a:t>
            </a:r>
            <a:r>
              <a:rPr lang="en-US" dirty="0"/>
              <a:t>is injected </a:t>
            </a:r>
            <a:r>
              <a:rPr lang="en-US" dirty="0" smtClean="0"/>
              <a:t>10–15 </a:t>
            </a:r>
            <a:r>
              <a:rPr lang="en-US" dirty="0"/>
              <a:t>min. prior to the procedure,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err="1"/>
              <a:t>peritumoral</a:t>
            </a:r>
            <a:r>
              <a:rPr lang="en-US" dirty="0"/>
              <a:t> area </a:t>
            </a:r>
            <a:r>
              <a:rPr lang="en-US" dirty="0" smtClean="0"/>
              <a:t>or</a:t>
            </a:r>
            <a:r>
              <a:rPr lang="en-US" dirty="0"/>
              <a:t> in the scar region</a:t>
            </a:r>
            <a:r>
              <a:rPr lang="en-US" dirty="0" smtClean="0"/>
              <a:t> if there is h/o prior </a:t>
            </a:r>
            <a:r>
              <a:rPr lang="en-US" dirty="0"/>
              <a:t>tumor removal 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309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ICG-Enhanced Fluorescence-Guided Colorectal Resection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/>
              <a:t>ICG is injected </a:t>
            </a:r>
            <a:r>
              <a:rPr lang="en-US" dirty="0" smtClean="0"/>
              <a:t>in </a:t>
            </a:r>
            <a:r>
              <a:rPr lang="en-US" dirty="0"/>
              <a:t>two </a:t>
            </a:r>
            <a:r>
              <a:rPr lang="en-US" dirty="0" smtClean="0"/>
              <a:t>boluses. </a:t>
            </a:r>
          </a:p>
          <a:p>
            <a:r>
              <a:rPr lang="en-US" dirty="0" smtClean="0"/>
              <a:t>1st </a:t>
            </a:r>
            <a:r>
              <a:rPr lang="en-US" dirty="0"/>
              <a:t>bolus -</a:t>
            </a:r>
            <a:r>
              <a:rPr lang="en-US" dirty="0" smtClean="0"/>
              <a:t> </a:t>
            </a:r>
            <a:r>
              <a:rPr lang="en-US" dirty="0"/>
              <a:t>after mesenteric division facilitating resection by </a:t>
            </a:r>
            <a:r>
              <a:rPr lang="en-US" dirty="0" smtClean="0"/>
              <a:t>demarcating </a:t>
            </a:r>
            <a:r>
              <a:rPr lang="en-US" dirty="0"/>
              <a:t>well-perfused </a:t>
            </a:r>
            <a:r>
              <a:rPr lang="en-US" dirty="0" smtClean="0"/>
              <a:t>areas from Ischemic areas . </a:t>
            </a:r>
          </a:p>
          <a:p>
            <a:r>
              <a:rPr lang="en-US" dirty="0" smtClean="0"/>
              <a:t>2nd bolus - </a:t>
            </a:r>
            <a:r>
              <a:rPr lang="en-US" dirty="0"/>
              <a:t>prior to bowel anastomosis to confirm adequate </a:t>
            </a:r>
            <a:r>
              <a:rPr lang="en-US" dirty="0" smtClean="0"/>
              <a:t>perfusion.</a:t>
            </a:r>
          </a:p>
          <a:p>
            <a:pPr marL="0" indent="0">
              <a:buNone/>
            </a:pPr>
            <a:endParaRPr lang="en-GB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982" y="2230582"/>
            <a:ext cx="5624945" cy="3616036"/>
          </a:xfrm>
        </p:spPr>
      </p:pic>
    </p:spTree>
    <p:extLst>
      <p:ext uri="{BB962C8B-B14F-4D97-AF65-F5344CB8AC3E}">
        <p14:creationId xmlns:p14="http://schemas.microsoft.com/office/powerpoint/2010/main" val="369900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527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ICG Enhanced Fluorescence Guided Laparoscopic Surgery</vt:lpstr>
      <vt:lpstr>Indocyanine Green Dye - ICG</vt:lpstr>
      <vt:lpstr>ICG use in Biliary tract</vt:lpstr>
      <vt:lpstr>ICG-enhanced Fluorescence-Guided Lap. Chole. Cystic – CBD junction</vt:lpstr>
      <vt:lpstr>ICG-enhanced Fluorescence-Guided Lap. Chole. Cystic artery</vt:lpstr>
      <vt:lpstr>ICG-enhanced Fluorescence-Guided Ureter Visualisation in Lap. Pelvic Surgery</vt:lpstr>
      <vt:lpstr>ICG-Fluorescence Imaging for Vascular Mapping and Assessment  </vt:lpstr>
      <vt:lpstr>Intraop. Assessment of Lymphatic Drainage and Sentinel Lymph Node Detection </vt:lpstr>
      <vt:lpstr>ICG-Enhanced Fluorescence-Guided Colorectal Resection </vt:lpstr>
      <vt:lpstr>ICG fluorescence in Peritoneal mets.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ICG</dc:title>
  <dc:creator>Manav Dhingra</dc:creator>
  <cp:lastModifiedBy>Manav Dhingra</cp:lastModifiedBy>
  <cp:revision>43</cp:revision>
  <dcterms:created xsi:type="dcterms:W3CDTF">2019-09-06T08:32:10Z</dcterms:created>
  <dcterms:modified xsi:type="dcterms:W3CDTF">2019-09-13T05:34:28Z</dcterms:modified>
</cp:coreProperties>
</file>