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32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364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8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17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08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60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129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44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4634" y="589279"/>
            <a:ext cx="863473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FF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90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52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14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682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0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5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89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94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934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4" y="657581"/>
            <a:ext cx="8634730" cy="1107996"/>
          </a:xfrm>
        </p:spPr>
        <p:txBody>
          <a:bodyPr/>
          <a:lstStyle/>
          <a:p>
            <a:r>
              <a:rPr lang="en-IN" dirty="0" smtClean="0"/>
              <a:t>COMPLICATIONS OF LAPAROSCOPIC SURGERY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35413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DR ANIL DHINGRA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436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129" y="0"/>
            <a:ext cx="4789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</a:t>
            </a:r>
            <a:r>
              <a:rPr sz="4000" spc="-15" dirty="0"/>
              <a:t>M</a:t>
            </a:r>
            <a:r>
              <a:rPr sz="4000" spc="-10" dirty="0"/>
              <a:t>P</a:t>
            </a:r>
            <a:r>
              <a:rPr sz="4000" dirty="0"/>
              <a:t>LIC</a:t>
            </a:r>
            <a:r>
              <a:rPr sz="4000" spc="-15" dirty="0"/>
              <a:t>A</a:t>
            </a:r>
            <a:r>
              <a:rPr sz="4000" spc="-10" dirty="0"/>
              <a:t>T</a:t>
            </a:r>
            <a:r>
              <a:rPr sz="4000" dirty="0"/>
              <a:t>IO</a:t>
            </a:r>
            <a:r>
              <a:rPr sz="4000" spc="-15" dirty="0"/>
              <a:t>N</a:t>
            </a:r>
            <a:r>
              <a:rPr sz="4000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2270" y="772159"/>
            <a:ext cx="7828280" cy="187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40"/>
              </a:lnSpc>
              <a:spcBef>
                <a:spcPts val="100"/>
              </a:spcBef>
            </a:pP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Anaesthetic </a:t>
            </a:r>
            <a:r>
              <a:rPr sz="3200" b="1" spc="-5" dirty="0">
                <a:solidFill>
                  <a:srgbClr val="66FFFF"/>
                </a:solidFill>
                <a:latin typeface="Arial"/>
                <a:cs typeface="Arial"/>
              </a:rPr>
              <a:t>Complications</a:t>
            </a:r>
            <a:r>
              <a:rPr sz="3200" b="1" spc="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  <a:tabLst>
                <a:tab pos="621665" algn="l"/>
              </a:tabLst>
            </a:pPr>
            <a:r>
              <a:rPr sz="3200" b="1" spc="-5" dirty="0">
                <a:solidFill>
                  <a:srgbClr val="FF66FF"/>
                </a:solidFill>
                <a:latin typeface="Arial"/>
                <a:cs typeface="Arial"/>
              </a:rPr>
              <a:t>2.	Inadequate Muscle </a:t>
            </a:r>
            <a:r>
              <a:rPr sz="3200" b="1" dirty="0">
                <a:solidFill>
                  <a:srgbClr val="FF66FF"/>
                </a:solidFill>
                <a:latin typeface="Arial"/>
                <a:cs typeface="Arial"/>
              </a:rPr>
              <a:t>Relaxation</a:t>
            </a:r>
            <a:r>
              <a:rPr sz="3200" b="1" spc="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66FF"/>
                </a:solidFill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Arial"/>
              <a:cs typeface="Arial"/>
            </a:endParaRPr>
          </a:p>
          <a:p>
            <a:pPr marL="535305">
              <a:lnSpc>
                <a:spcPct val="100000"/>
              </a:lnSpc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Contraction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muscle during</a:t>
            </a:r>
            <a:r>
              <a:rPr sz="30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procedure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3463290"/>
            <a:ext cx="3603625" cy="9410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36600">
              <a:lnSpc>
                <a:spcPct val="100299"/>
              </a:lnSpc>
              <a:spcBef>
                <a:spcPts val="90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Difficulty in 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3000" b="1" spc="5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m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000" b="1" spc="5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000" b="1" spc="-10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ito</a:t>
            </a:r>
            <a:r>
              <a:rPr sz="3000" b="1" spc="5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000" b="1" spc="-10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000" b="1" spc="5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m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5925" y="3463290"/>
            <a:ext cx="440753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04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Causes pain during</a:t>
            </a:r>
            <a:r>
              <a:rPr sz="3000" b="1" spc="-4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port</a:t>
            </a:r>
            <a:endParaRPr sz="3000">
              <a:latin typeface="Arial"/>
              <a:cs typeface="Arial"/>
            </a:endParaRPr>
          </a:p>
          <a:p>
            <a:pPr marR="42545" algn="ctr">
              <a:lnSpc>
                <a:spcPts val="3745"/>
              </a:lnSpc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insertion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70" y="4822190"/>
            <a:ext cx="2853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3200" b="1" spc="-9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70" y="5264150"/>
            <a:ext cx="152400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10"/>
              </a:lnSpc>
              <a:spcBef>
                <a:spcPts val="10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470"/>
              </a:lnSpc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560"/>
              </a:lnSpc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5285740"/>
            <a:ext cx="7687945" cy="137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1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Endotracheal</a:t>
            </a:r>
            <a:r>
              <a:rPr sz="30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intubation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30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Pharmacological neuromuscular blockade  Positive pressure</a:t>
            </a:r>
            <a:r>
              <a:rPr sz="3000" b="1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ventilation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8400" y="2730499"/>
            <a:ext cx="3886200" cy="783590"/>
          </a:xfrm>
          <a:custGeom>
            <a:avLst/>
            <a:gdLst/>
            <a:ahLst/>
            <a:cxnLst/>
            <a:rect l="l" t="t" r="r" b="b"/>
            <a:pathLst>
              <a:path w="3886200" h="783589">
                <a:moveTo>
                  <a:pt x="1833880" y="25400"/>
                </a:moveTo>
                <a:lnTo>
                  <a:pt x="1823720" y="0"/>
                </a:lnTo>
                <a:lnTo>
                  <a:pt x="73253" y="728624"/>
                </a:lnTo>
                <a:lnTo>
                  <a:pt x="62230" y="702310"/>
                </a:lnTo>
                <a:lnTo>
                  <a:pt x="0" y="774700"/>
                </a:lnTo>
                <a:lnTo>
                  <a:pt x="95250" y="781050"/>
                </a:lnTo>
                <a:lnTo>
                  <a:pt x="84467" y="755370"/>
                </a:lnTo>
                <a:lnTo>
                  <a:pt x="1833880" y="25400"/>
                </a:lnTo>
                <a:close/>
              </a:path>
              <a:path w="3886200" h="783589">
                <a:moveTo>
                  <a:pt x="3886200" y="774700"/>
                </a:moveTo>
                <a:lnTo>
                  <a:pt x="3821430" y="704850"/>
                </a:lnTo>
                <a:lnTo>
                  <a:pt x="3811549" y="730377"/>
                </a:lnTo>
                <a:lnTo>
                  <a:pt x="1910080" y="0"/>
                </a:lnTo>
                <a:lnTo>
                  <a:pt x="1899920" y="25400"/>
                </a:lnTo>
                <a:lnTo>
                  <a:pt x="3801249" y="756983"/>
                </a:lnTo>
                <a:lnTo>
                  <a:pt x="3790950" y="783590"/>
                </a:lnTo>
                <a:lnTo>
                  <a:pt x="3886200" y="77470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226059"/>
            <a:ext cx="8759190" cy="330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90"/>
              </a:lnSpc>
              <a:spcBef>
                <a:spcPts val="100"/>
              </a:spcBef>
            </a:pPr>
            <a:r>
              <a:rPr sz="3000" b="1" spc="-5" dirty="0">
                <a:solidFill>
                  <a:srgbClr val="66FFFF"/>
                </a:solidFill>
                <a:latin typeface="Arial"/>
                <a:cs typeface="Arial"/>
              </a:rPr>
              <a:t>Anaesthetic Complications</a:t>
            </a:r>
            <a:r>
              <a:rPr sz="3000" b="1" spc="-1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180"/>
              </a:lnSpc>
            </a:pPr>
            <a:r>
              <a:rPr sz="3000" b="1" dirty="0">
                <a:solidFill>
                  <a:srgbClr val="FF66FF"/>
                </a:solidFill>
                <a:latin typeface="Arial"/>
                <a:cs typeface="Arial"/>
              </a:rPr>
              <a:t>2. </a:t>
            </a:r>
            <a:r>
              <a:rPr sz="3000" b="1" spc="-5" dirty="0">
                <a:solidFill>
                  <a:srgbClr val="FF66FF"/>
                </a:solidFill>
                <a:latin typeface="Arial"/>
                <a:cs typeface="Arial"/>
              </a:rPr>
              <a:t>Mask hyper</a:t>
            </a:r>
            <a:r>
              <a:rPr sz="3000" b="1" spc="26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66FF"/>
                </a:solidFill>
                <a:latin typeface="Arial"/>
                <a:cs typeface="Arial"/>
              </a:rPr>
              <a:t>ventilation</a:t>
            </a:r>
            <a:endParaRPr sz="3000">
              <a:latin typeface="Arial"/>
              <a:cs typeface="Arial"/>
            </a:endParaRPr>
          </a:p>
          <a:p>
            <a:pPr marL="469900" marR="5080" indent="-457200">
              <a:lnSpc>
                <a:spcPts val="3180"/>
              </a:lnSpc>
              <a:spcBef>
                <a:spcPts val="245"/>
              </a:spcBef>
              <a:tabLst>
                <a:tab pos="1144905" algn="l"/>
                <a:tab pos="1748155" algn="l"/>
                <a:tab pos="3706495" algn="l"/>
                <a:tab pos="4924425" algn="l"/>
                <a:tab pos="6503034" algn="l"/>
                <a:tab pos="7063105" algn="l"/>
                <a:tab pos="8301990" algn="l"/>
              </a:tabLst>
            </a:pP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Pr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io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r	</a:t>
            </a:r>
            <a:r>
              <a:rPr sz="3000" b="1" spc="-10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o	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in</a:t>
            </a:r>
            <a:r>
              <a:rPr sz="3000" b="1" spc="5" dirty="0">
                <a:solidFill>
                  <a:srgbClr val="FFFFCC"/>
                </a:solidFill>
                <a:latin typeface="Arial"/>
                <a:cs typeface="Arial"/>
              </a:rPr>
              <a:t>du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3000" b="1" spc="-10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io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n	10</a:t>
            </a:r>
            <a:r>
              <a:rPr sz="3000" b="1" spc="-10" dirty="0">
                <a:solidFill>
                  <a:srgbClr val="FFFFCC"/>
                </a:solidFill>
                <a:latin typeface="Arial"/>
                <a:cs typeface="Arial"/>
              </a:rPr>
              <a:t>0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%	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xy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en	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s	</a:t>
            </a:r>
            <a:r>
              <a:rPr sz="3000" b="1" spc="5" dirty="0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v</a:t>
            </a:r>
            <a:r>
              <a:rPr sz="3000" b="1" spc="-10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n	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by  mask</a:t>
            </a:r>
            <a:r>
              <a:rPr sz="30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ventilation</a:t>
            </a:r>
            <a:endParaRPr sz="3000">
              <a:latin typeface="Arial"/>
              <a:cs typeface="Arial"/>
            </a:endParaRPr>
          </a:p>
          <a:p>
            <a:pPr marL="2570480" marR="2666365" indent="265430">
              <a:lnSpc>
                <a:spcPts val="6360"/>
              </a:lnSpc>
              <a:spcBef>
                <a:spcPts val="625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Hyperventilation  Distended</a:t>
            </a:r>
            <a:r>
              <a:rPr sz="3000" b="1" spc="-5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stomach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3858259"/>
            <a:ext cx="4450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Respiratory</a:t>
            </a:r>
            <a:r>
              <a:rPr sz="3000" b="1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Dysfunction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8070" y="3858259"/>
            <a:ext cx="3937000" cy="12903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22250" marR="5080" indent="704850">
              <a:lnSpc>
                <a:spcPts val="3180"/>
              </a:lnSpc>
              <a:spcBef>
                <a:spcPts val="555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Liable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to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injury  during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port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inser.</a:t>
            </a:r>
            <a:r>
              <a:rPr sz="3000" b="1" spc="-9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Or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145"/>
              </a:lnSpc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veress needle</a:t>
            </a:r>
            <a:r>
              <a:rPr sz="3000" b="1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inser.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5069840"/>
            <a:ext cx="6618605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85"/>
              </a:lnSpc>
              <a:spcBef>
                <a:spcPts val="100"/>
              </a:spcBef>
            </a:pPr>
            <a:r>
              <a:rPr sz="3000" b="1" spc="-5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3000" b="1" spc="-2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6FFFF"/>
                </a:solidFill>
                <a:latin typeface="Arial"/>
                <a:cs typeface="Arial"/>
              </a:rPr>
              <a:t>–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385"/>
              </a:lnSpc>
              <a:tabLst>
                <a:tab pos="469265" algn="l"/>
              </a:tabLst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-	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Nasogastric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tube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prior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to</a:t>
            </a:r>
            <a:r>
              <a:rPr sz="3000" b="1" spc="-5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surgery.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1490" y="1981199"/>
            <a:ext cx="85090" cy="457200"/>
          </a:xfrm>
          <a:custGeom>
            <a:avLst/>
            <a:gdLst/>
            <a:ahLst/>
            <a:cxnLst/>
            <a:rect l="l" t="t" r="r" b="b"/>
            <a:pathLst>
              <a:path w="85089" h="457200">
                <a:moveTo>
                  <a:pt x="85090" y="372110"/>
                </a:moveTo>
                <a:lnTo>
                  <a:pt x="55880" y="3721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372110"/>
                </a:lnTo>
                <a:lnTo>
                  <a:pt x="0" y="372110"/>
                </a:lnTo>
                <a:lnTo>
                  <a:pt x="41910" y="457200"/>
                </a:lnTo>
                <a:lnTo>
                  <a:pt x="85090" y="3721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1490" y="2895599"/>
            <a:ext cx="85090" cy="457200"/>
          </a:xfrm>
          <a:custGeom>
            <a:avLst/>
            <a:gdLst/>
            <a:ahLst/>
            <a:cxnLst/>
            <a:rect l="l" t="t" r="r" b="b"/>
            <a:pathLst>
              <a:path w="85089" h="457200">
                <a:moveTo>
                  <a:pt x="85090" y="372110"/>
                </a:moveTo>
                <a:lnTo>
                  <a:pt x="55880" y="3721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372110"/>
                </a:lnTo>
                <a:lnTo>
                  <a:pt x="0" y="372110"/>
                </a:lnTo>
                <a:lnTo>
                  <a:pt x="41910" y="457200"/>
                </a:lnTo>
                <a:lnTo>
                  <a:pt x="85090" y="3721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1800" y="3719829"/>
            <a:ext cx="3200400" cy="491490"/>
          </a:xfrm>
          <a:custGeom>
            <a:avLst/>
            <a:gdLst/>
            <a:ahLst/>
            <a:cxnLst/>
            <a:rect l="l" t="t" r="r" b="b"/>
            <a:pathLst>
              <a:path w="3200400" h="491489">
                <a:moveTo>
                  <a:pt x="3200400" y="471170"/>
                </a:moveTo>
                <a:lnTo>
                  <a:pt x="3128010" y="408940"/>
                </a:lnTo>
                <a:lnTo>
                  <a:pt x="3121228" y="436460"/>
                </a:lnTo>
                <a:lnTo>
                  <a:pt x="1449006" y="18402"/>
                </a:lnTo>
                <a:lnTo>
                  <a:pt x="1443990" y="0"/>
                </a:lnTo>
                <a:lnTo>
                  <a:pt x="1410614" y="8813"/>
                </a:lnTo>
                <a:lnTo>
                  <a:pt x="1375410" y="0"/>
                </a:lnTo>
                <a:lnTo>
                  <a:pt x="1370088" y="19494"/>
                </a:lnTo>
                <a:lnTo>
                  <a:pt x="78613" y="360172"/>
                </a:lnTo>
                <a:lnTo>
                  <a:pt x="71120" y="331470"/>
                </a:lnTo>
                <a:lnTo>
                  <a:pt x="0" y="394970"/>
                </a:lnTo>
                <a:lnTo>
                  <a:pt x="92710" y="414020"/>
                </a:lnTo>
                <a:lnTo>
                  <a:pt x="85636" y="387019"/>
                </a:lnTo>
                <a:lnTo>
                  <a:pt x="1410741" y="38684"/>
                </a:lnTo>
                <a:lnTo>
                  <a:pt x="3114306" y="464578"/>
                </a:lnTo>
                <a:lnTo>
                  <a:pt x="3107690" y="491490"/>
                </a:lnTo>
                <a:lnTo>
                  <a:pt x="3200400" y="47117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226059"/>
            <a:ext cx="51473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66FFFF"/>
                </a:solidFill>
                <a:latin typeface="Arial"/>
                <a:cs typeface="Arial"/>
              </a:rPr>
              <a:t>Anaesthetic Complications</a:t>
            </a:r>
            <a:r>
              <a:rPr sz="3000" b="1" spc="-2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870" y="629920"/>
            <a:ext cx="8557260" cy="501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ts val="3395"/>
              </a:lnSpc>
              <a:spcBef>
                <a:spcPts val="100"/>
              </a:spcBef>
            </a:pPr>
            <a:r>
              <a:rPr sz="3000" b="1" dirty="0">
                <a:solidFill>
                  <a:srgbClr val="FF66FF"/>
                </a:solidFill>
                <a:latin typeface="Arial"/>
                <a:cs typeface="Arial"/>
              </a:rPr>
              <a:t>3. </a:t>
            </a:r>
            <a:r>
              <a:rPr sz="3000" b="1" spc="-5" dirty="0">
                <a:solidFill>
                  <a:srgbClr val="FF66FF"/>
                </a:solidFill>
                <a:latin typeface="Arial"/>
                <a:cs typeface="Arial"/>
              </a:rPr>
              <a:t>Air</a:t>
            </a:r>
            <a:r>
              <a:rPr sz="3000" b="1" spc="24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66FF"/>
                </a:solidFill>
                <a:latin typeface="Arial"/>
                <a:cs typeface="Arial"/>
              </a:rPr>
              <a:t>Embolism</a:t>
            </a:r>
            <a:endParaRPr sz="3000">
              <a:latin typeface="Arial"/>
              <a:cs typeface="Arial"/>
            </a:endParaRPr>
          </a:p>
          <a:p>
            <a:pPr marL="1676400">
              <a:lnSpc>
                <a:spcPts val="3155"/>
              </a:lnSpc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CO</a:t>
            </a:r>
            <a:r>
              <a:rPr sz="2400" b="1" spc="-7" baseline="-24305" dirty="0">
                <a:solidFill>
                  <a:srgbClr val="FFFFCC"/>
                </a:solidFill>
                <a:latin typeface="Arial"/>
                <a:cs typeface="Arial"/>
              </a:rPr>
              <a:t>2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used for</a:t>
            </a:r>
            <a:r>
              <a:rPr sz="2800" b="1" spc="-1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pneumoperitonium</a:t>
            </a:r>
            <a:endParaRPr sz="2800">
              <a:latin typeface="Arial"/>
              <a:cs typeface="Arial"/>
            </a:endParaRPr>
          </a:p>
          <a:p>
            <a:pPr marL="1022350" marR="657860" indent="767080">
              <a:lnSpc>
                <a:spcPct val="176500"/>
              </a:lnSpc>
              <a:spcBef>
                <a:spcPts val="439"/>
              </a:spcBef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Gets absorbed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into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circulation  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Embolus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may form and block</a:t>
            </a:r>
            <a:r>
              <a:rPr sz="2800" b="1" spc="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pulmonary</a:t>
            </a:r>
            <a:endParaRPr sz="2800">
              <a:latin typeface="Arial"/>
              <a:cs typeface="Arial"/>
            </a:endParaRPr>
          </a:p>
          <a:p>
            <a:pPr marL="3733800">
              <a:lnSpc>
                <a:spcPts val="3130"/>
              </a:lnSpc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circulation</a:t>
            </a:r>
            <a:endParaRPr sz="2800">
              <a:latin typeface="Arial"/>
              <a:cs typeface="Arial"/>
            </a:endParaRPr>
          </a:p>
          <a:p>
            <a:pPr marL="546100" indent="-457200">
              <a:lnSpc>
                <a:spcPts val="3160"/>
              </a:lnSpc>
              <a:spcBef>
                <a:spcPts val="39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Loud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clear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murmur heard in (R) atrium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546100">
              <a:lnSpc>
                <a:spcPts val="3160"/>
              </a:lnSpc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(R) ventricle (Mill-Wheel</a:t>
            </a:r>
            <a:r>
              <a:rPr sz="2800" b="1" spc="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murmur)</a:t>
            </a:r>
            <a:endParaRPr sz="2800">
              <a:latin typeface="Arial"/>
              <a:cs typeface="Arial"/>
            </a:endParaRPr>
          </a:p>
          <a:p>
            <a:pPr marL="88900">
              <a:lnSpc>
                <a:spcPts val="3400"/>
              </a:lnSpc>
              <a:spcBef>
                <a:spcPts val="1070"/>
              </a:spcBef>
            </a:pPr>
            <a:r>
              <a:rPr sz="3000" b="1" spc="-5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3000" b="1" spc="-2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6FFFF"/>
                </a:solidFill>
                <a:latin typeface="Arial"/>
                <a:cs typeface="Arial"/>
              </a:rPr>
              <a:t>–</a:t>
            </a:r>
            <a:endParaRPr sz="3000">
              <a:latin typeface="Arial"/>
              <a:cs typeface="Arial"/>
            </a:endParaRPr>
          </a:p>
          <a:p>
            <a:pPr marL="546100" indent="-457200">
              <a:lnSpc>
                <a:spcPts val="2965"/>
              </a:lnSpc>
              <a:buFont typeface="Arial"/>
              <a:buChar char="-"/>
              <a:tabLst>
                <a:tab pos="545465" algn="l"/>
                <a:tab pos="54610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Direct intracardiac insertion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28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needle</a:t>
            </a:r>
            <a:endParaRPr sz="2800">
              <a:latin typeface="Arial"/>
              <a:cs typeface="Arial"/>
            </a:endParaRPr>
          </a:p>
          <a:p>
            <a:pPr marL="546100" indent="-457200">
              <a:lnSpc>
                <a:spcPts val="3165"/>
              </a:lnSpc>
              <a:buFont typeface="Arial"/>
              <a:buChar char="-"/>
              <a:tabLst>
                <a:tab pos="545465" algn="l"/>
                <a:tab pos="54610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Central venous</a:t>
            </a:r>
            <a:r>
              <a:rPr sz="28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catheter.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2620" y="1600199"/>
            <a:ext cx="86360" cy="1219200"/>
          </a:xfrm>
          <a:custGeom>
            <a:avLst/>
            <a:gdLst/>
            <a:ahLst/>
            <a:cxnLst/>
            <a:rect l="l" t="t" r="r" b="b"/>
            <a:pathLst>
              <a:path w="86360" h="1219200">
                <a:moveTo>
                  <a:pt x="86360" y="1134110"/>
                </a:moveTo>
                <a:lnTo>
                  <a:pt x="57150" y="1134110"/>
                </a:lnTo>
                <a:lnTo>
                  <a:pt x="57150" y="762000"/>
                </a:lnTo>
                <a:lnTo>
                  <a:pt x="29210" y="762000"/>
                </a:lnTo>
                <a:lnTo>
                  <a:pt x="29210" y="1134110"/>
                </a:lnTo>
                <a:lnTo>
                  <a:pt x="0" y="1134110"/>
                </a:lnTo>
                <a:lnTo>
                  <a:pt x="43180" y="1219200"/>
                </a:lnTo>
                <a:lnTo>
                  <a:pt x="86360" y="1134110"/>
                </a:lnTo>
                <a:close/>
              </a:path>
              <a:path w="86360" h="1219200">
                <a:moveTo>
                  <a:pt x="86360" y="372110"/>
                </a:moveTo>
                <a:lnTo>
                  <a:pt x="57150" y="372110"/>
                </a:lnTo>
                <a:lnTo>
                  <a:pt x="57150" y="0"/>
                </a:lnTo>
                <a:lnTo>
                  <a:pt x="29210" y="0"/>
                </a:lnTo>
                <a:lnTo>
                  <a:pt x="29210" y="372110"/>
                </a:lnTo>
                <a:lnTo>
                  <a:pt x="0" y="372110"/>
                </a:lnTo>
                <a:lnTo>
                  <a:pt x="43180" y="457200"/>
                </a:lnTo>
                <a:lnTo>
                  <a:pt x="86360" y="3721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173990"/>
            <a:ext cx="2196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66FFF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66FFF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66FFFF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66FFF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66FFFF"/>
                </a:solidFill>
                <a:latin typeface="Arial"/>
                <a:cs typeface="Arial"/>
              </a:rPr>
              <a:t>g</a:t>
            </a:r>
            <a:r>
              <a:rPr sz="2800" b="1" spc="10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66FFF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66FFFF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66FFFF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581659"/>
            <a:ext cx="144145" cy="10058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69" y="600709"/>
            <a:ext cx="8305165" cy="14960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Continuous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I/V</a:t>
            </a:r>
            <a:r>
              <a:rPr sz="2800" b="1" spc="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assess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4900"/>
              </a:lnSpc>
              <a:tabLst>
                <a:tab pos="655828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Emergency cart with</a:t>
            </a:r>
            <a:r>
              <a:rPr sz="2800" b="1" spc="44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all</a:t>
            </a:r>
            <a:r>
              <a:rPr sz="2800" b="1" spc="15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resuscitative	drugs and  defibrillator.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2134870"/>
            <a:ext cx="5218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solidFill>
                  <a:srgbClr val="FFFFCC"/>
                </a:solidFill>
                <a:latin typeface="Arial"/>
                <a:cs typeface="Arial"/>
              </a:rPr>
              <a:t>One </a:t>
            </a:r>
            <a:r>
              <a:rPr sz="2800" b="1" i="1" spc="-5" dirty="0">
                <a:solidFill>
                  <a:srgbClr val="FFFFCC"/>
                </a:solidFill>
                <a:latin typeface="Arial"/>
                <a:cs typeface="Arial"/>
              </a:rPr>
              <a:t>should </a:t>
            </a:r>
            <a:r>
              <a:rPr sz="2800" b="1" i="1" spc="-10" dirty="0">
                <a:solidFill>
                  <a:srgbClr val="FFFFCC"/>
                </a:solidFill>
                <a:latin typeface="Arial"/>
                <a:cs typeface="Arial"/>
              </a:rPr>
              <a:t>be </a:t>
            </a:r>
            <a:r>
              <a:rPr sz="2800" b="1" i="1" spc="-5" dirty="0">
                <a:solidFill>
                  <a:srgbClr val="FFFFCC"/>
                </a:solidFill>
                <a:latin typeface="Arial"/>
                <a:cs typeface="Arial"/>
              </a:rPr>
              <a:t>prepared with</a:t>
            </a:r>
            <a:r>
              <a:rPr sz="2800" b="1" i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FFCC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2542540"/>
            <a:ext cx="144145" cy="19862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70" y="4994910"/>
            <a:ext cx="144145" cy="14960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2562859"/>
            <a:ext cx="8305800" cy="394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1825">
              <a:lnSpc>
                <a:spcPct val="1149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xy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en  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800" b="1" spc="5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Bag and mask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4900"/>
              </a:lnSpc>
              <a:tabLst>
                <a:tab pos="894080" algn="l"/>
                <a:tab pos="1694180" algn="l"/>
                <a:tab pos="2773680" algn="l"/>
                <a:tab pos="4840605" algn="l"/>
                <a:tab pos="6217285" algn="l"/>
                <a:tab pos="6838950" algn="l"/>
                <a:tab pos="7957820" algn="l"/>
              </a:tabLst>
            </a:pP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al	a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d	n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800" b="1" spc="10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al	p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yn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eal	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800" b="1" spc="10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ay,	</a:t>
            </a:r>
            <a:r>
              <a:rPr sz="2800" b="1" spc="-20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T	</a:t>
            </a:r>
            <a:r>
              <a:rPr sz="2800" b="1" spc="5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es	</a:t>
            </a:r>
            <a:r>
              <a:rPr sz="2800" b="1" spc="-1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f 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various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 sizes.</a:t>
            </a:r>
            <a:endParaRPr sz="2800">
              <a:latin typeface="Arial"/>
              <a:cs typeface="Arial"/>
            </a:endParaRPr>
          </a:p>
          <a:p>
            <a:pPr marL="12700" marR="4754245">
              <a:lnSpc>
                <a:spcPct val="114900"/>
              </a:lnSpc>
            </a:pP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Sphygmomanometer 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Electrocardiograph  Pulse oxymeter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7395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COMPLICATIONS DUE TO PNEUMOPERITONIUM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77800" y="764540"/>
            <a:ext cx="8699500" cy="324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CO</a:t>
            </a:r>
            <a:r>
              <a:rPr sz="2250" b="1" baseline="-24074" dirty="0">
                <a:solidFill>
                  <a:srgbClr val="FF66FF"/>
                </a:solidFill>
                <a:latin typeface="Arial"/>
                <a:cs typeface="Arial"/>
              </a:rPr>
              <a:t>2</a:t>
            </a:r>
            <a:r>
              <a:rPr sz="2250" b="1" spc="442" baseline="-24074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pneumoperitonium</a:t>
            </a:r>
            <a:endParaRPr sz="26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820"/>
              </a:spcBef>
              <a:tabLst>
                <a:tab pos="672465" algn="l"/>
                <a:tab pos="4148454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(c)	Gas specific effects	(b) Pressure Specific</a:t>
            </a:r>
            <a:r>
              <a:rPr sz="2600" b="1" spc="-7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Effects</a:t>
            </a:r>
            <a:endParaRPr sz="2600">
              <a:latin typeface="Arial"/>
              <a:cs typeface="Arial"/>
            </a:endParaRPr>
          </a:p>
          <a:p>
            <a:pPr marL="673100" indent="-609600">
              <a:lnSpc>
                <a:spcPts val="2940"/>
              </a:lnSpc>
              <a:spcBef>
                <a:spcPts val="2390"/>
              </a:spcBef>
              <a:buFont typeface="Arial"/>
              <a:buChar char="•"/>
              <a:tabLst>
                <a:tab pos="672465" algn="l"/>
                <a:tab pos="673100" algn="l"/>
                <a:tab pos="4349115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Respiratory Acidosis	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Excessive Pressure </a:t>
            </a:r>
            <a:r>
              <a:rPr sz="2600" b="1" spc="5" dirty="0">
                <a:solidFill>
                  <a:srgbClr val="66FFFF"/>
                </a:solidFill>
                <a:latin typeface="Arial"/>
                <a:cs typeface="Arial"/>
              </a:rPr>
              <a:t>on</a:t>
            </a:r>
            <a:r>
              <a:rPr sz="2600" b="1" spc="-5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IVC</a:t>
            </a:r>
            <a:endParaRPr sz="2600">
              <a:latin typeface="Arial"/>
              <a:cs typeface="Arial"/>
            </a:endParaRPr>
          </a:p>
          <a:p>
            <a:pPr marL="673100" indent="-609600">
              <a:lnSpc>
                <a:spcPts val="2760"/>
              </a:lnSpc>
              <a:buFont typeface="Arial"/>
              <a:buChar char="•"/>
              <a:tabLst>
                <a:tab pos="672465" algn="l"/>
                <a:tab pos="673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Hypercarbia</a:t>
            </a:r>
            <a:endParaRPr sz="2600">
              <a:latin typeface="Arial"/>
              <a:cs typeface="Arial"/>
            </a:endParaRPr>
          </a:p>
          <a:p>
            <a:pPr marL="6464300">
              <a:lnSpc>
                <a:spcPts val="2940"/>
              </a:lnSpc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Reduced</a:t>
            </a:r>
            <a:r>
              <a:rPr sz="26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VR</a:t>
            </a:r>
            <a:endParaRPr sz="2600">
              <a:latin typeface="Arial"/>
              <a:cs typeface="Arial"/>
            </a:endParaRPr>
          </a:p>
          <a:p>
            <a:pPr marL="6464300">
              <a:lnSpc>
                <a:spcPct val="100000"/>
              </a:lnSpc>
              <a:spcBef>
                <a:spcPts val="2180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Reduced</a:t>
            </a:r>
            <a:r>
              <a:rPr sz="26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CO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1270" y="4132579"/>
            <a:ext cx="27152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9345" algn="l"/>
                <a:tab pos="2390140" algn="l"/>
              </a:tabLst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Ra</a:t>
            </a:r>
            <a:r>
              <a:rPr sz="2600" b="1" spc="10" dirty="0">
                <a:solidFill>
                  <a:srgbClr val="66FFFF"/>
                </a:solidFill>
                <a:latin typeface="Arial"/>
                <a:cs typeface="Arial"/>
              </a:rPr>
              <a:t>p</a:t>
            </a:r>
            <a:r>
              <a:rPr sz="2600" b="1" spc="-5" dirty="0">
                <a:solidFill>
                  <a:srgbClr val="66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d	s</a:t>
            </a:r>
            <a:r>
              <a:rPr sz="2600" b="1" spc="-10" dirty="0">
                <a:solidFill>
                  <a:srgbClr val="66FFFF"/>
                </a:solidFill>
                <a:latin typeface="Arial"/>
                <a:cs typeface="Arial"/>
              </a:rPr>
              <a:t>t</a:t>
            </a:r>
            <a:r>
              <a:rPr sz="2600" b="1" spc="-5" dirty="0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sz="2600" b="1" spc="5" dirty="0">
                <a:solidFill>
                  <a:srgbClr val="66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ch	of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3640" y="4832350"/>
            <a:ext cx="16992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66FFF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sz="2600" b="1" spc="5" dirty="0">
                <a:solidFill>
                  <a:srgbClr val="66FFFF"/>
                </a:solidFill>
                <a:latin typeface="Arial"/>
                <a:cs typeface="Arial"/>
              </a:rPr>
              <a:t>m</a:t>
            </a:r>
            <a:r>
              <a:rPr sz="2600" b="1" spc="10" dirty="0">
                <a:solidFill>
                  <a:srgbClr val="66FFFF"/>
                </a:solidFill>
                <a:latin typeface="Arial"/>
                <a:cs typeface="Arial"/>
              </a:rPr>
              <a:t>b</a:t>
            </a:r>
            <a:r>
              <a:rPr sz="2600" b="1" spc="-15" dirty="0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sz="2600" b="1" spc="15" dirty="0">
                <a:solidFill>
                  <a:srgbClr val="66FFF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ne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5345429"/>
            <a:ext cx="32296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Vasovagal</a:t>
            </a:r>
            <a:r>
              <a:rPr sz="2600" b="1" spc="-6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response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0600" y="5909309"/>
            <a:ext cx="4110990" cy="7721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017905" marR="5080" indent="-1005840">
              <a:lnSpc>
                <a:spcPts val="2760"/>
              </a:lnSpc>
              <a:spcBef>
                <a:spcPts val="490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Bradycardia,</a:t>
            </a:r>
            <a:r>
              <a:rPr sz="2600" b="1" spc="-8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occasionally  hypotension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5490" y="1281429"/>
            <a:ext cx="4580890" cy="4738370"/>
          </a:xfrm>
          <a:custGeom>
            <a:avLst/>
            <a:gdLst/>
            <a:ahLst/>
            <a:cxnLst/>
            <a:rect l="l" t="t" r="r" b="b"/>
            <a:pathLst>
              <a:path w="4580890" h="4738370">
                <a:moveTo>
                  <a:pt x="85090" y="974090"/>
                </a:moveTo>
                <a:lnTo>
                  <a:pt x="55880" y="974090"/>
                </a:lnTo>
                <a:lnTo>
                  <a:pt x="55880" y="679450"/>
                </a:lnTo>
                <a:lnTo>
                  <a:pt x="27940" y="679450"/>
                </a:lnTo>
                <a:lnTo>
                  <a:pt x="27940" y="974090"/>
                </a:lnTo>
                <a:lnTo>
                  <a:pt x="0" y="974090"/>
                </a:lnTo>
                <a:lnTo>
                  <a:pt x="41910" y="1060450"/>
                </a:lnTo>
                <a:lnTo>
                  <a:pt x="85090" y="974090"/>
                </a:lnTo>
                <a:close/>
              </a:path>
              <a:path w="4580890" h="4738370">
                <a:moveTo>
                  <a:pt x="3851910" y="166370"/>
                </a:moveTo>
                <a:lnTo>
                  <a:pt x="3770630" y="115570"/>
                </a:lnTo>
                <a:lnTo>
                  <a:pt x="3768064" y="144551"/>
                </a:lnTo>
                <a:lnTo>
                  <a:pt x="2327884" y="13728"/>
                </a:lnTo>
                <a:lnTo>
                  <a:pt x="2326640" y="0"/>
                </a:lnTo>
                <a:lnTo>
                  <a:pt x="2265095" y="8026"/>
                </a:lnTo>
                <a:lnTo>
                  <a:pt x="2176780" y="0"/>
                </a:lnTo>
                <a:lnTo>
                  <a:pt x="2174976" y="19773"/>
                </a:lnTo>
                <a:lnTo>
                  <a:pt x="657847" y="217563"/>
                </a:lnTo>
                <a:lnTo>
                  <a:pt x="654050" y="189230"/>
                </a:lnTo>
                <a:lnTo>
                  <a:pt x="575310" y="242570"/>
                </a:lnTo>
                <a:lnTo>
                  <a:pt x="665480" y="274320"/>
                </a:lnTo>
                <a:lnTo>
                  <a:pt x="661606" y="245516"/>
                </a:lnTo>
                <a:lnTo>
                  <a:pt x="2265578" y="36245"/>
                </a:lnTo>
                <a:lnTo>
                  <a:pt x="3765600" y="172504"/>
                </a:lnTo>
                <a:lnTo>
                  <a:pt x="3763010" y="201930"/>
                </a:lnTo>
                <a:lnTo>
                  <a:pt x="3851910" y="166370"/>
                </a:lnTo>
                <a:close/>
              </a:path>
              <a:path w="4580890" h="4738370">
                <a:moveTo>
                  <a:pt x="4123690" y="4653280"/>
                </a:moveTo>
                <a:lnTo>
                  <a:pt x="4094480" y="4653280"/>
                </a:lnTo>
                <a:lnTo>
                  <a:pt x="4094480" y="4357370"/>
                </a:lnTo>
                <a:lnTo>
                  <a:pt x="4066540" y="4357370"/>
                </a:lnTo>
                <a:lnTo>
                  <a:pt x="4066540" y="4653280"/>
                </a:lnTo>
                <a:lnTo>
                  <a:pt x="4037330" y="4653280"/>
                </a:lnTo>
                <a:lnTo>
                  <a:pt x="4080510" y="4738370"/>
                </a:lnTo>
                <a:lnTo>
                  <a:pt x="4123690" y="4653280"/>
                </a:lnTo>
                <a:close/>
              </a:path>
              <a:path w="4580890" h="4738370">
                <a:moveTo>
                  <a:pt x="4123690" y="4089400"/>
                </a:moveTo>
                <a:lnTo>
                  <a:pt x="4094480" y="4089400"/>
                </a:lnTo>
                <a:lnTo>
                  <a:pt x="4094480" y="3793490"/>
                </a:lnTo>
                <a:lnTo>
                  <a:pt x="4066540" y="3793490"/>
                </a:lnTo>
                <a:lnTo>
                  <a:pt x="4066540" y="4089400"/>
                </a:lnTo>
                <a:lnTo>
                  <a:pt x="4037330" y="4089400"/>
                </a:lnTo>
                <a:lnTo>
                  <a:pt x="4080510" y="4174490"/>
                </a:lnTo>
                <a:lnTo>
                  <a:pt x="4123690" y="4089400"/>
                </a:lnTo>
                <a:close/>
              </a:path>
              <a:path w="4580890" h="4738370">
                <a:moveTo>
                  <a:pt x="4566907" y="2477770"/>
                </a:moveTo>
                <a:lnTo>
                  <a:pt x="4537710" y="2477770"/>
                </a:lnTo>
                <a:lnTo>
                  <a:pt x="4537710" y="2181860"/>
                </a:lnTo>
                <a:lnTo>
                  <a:pt x="4509757" y="2181860"/>
                </a:lnTo>
                <a:lnTo>
                  <a:pt x="4509757" y="2477770"/>
                </a:lnTo>
                <a:lnTo>
                  <a:pt x="4480560" y="2477770"/>
                </a:lnTo>
                <a:lnTo>
                  <a:pt x="4523740" y="2562860"/>
                </a:lnTo>
                <a:lnTo>
                  <a:pt x="4566907" y="2477770"/>
                </a:lnTo>
                <a:close/>
              </a:path>
              <a:path w="4580890" h="4738370">
                <a:moveTo>
                  <a:pt x="4580890" y="1757680"/>
                </a:moveTo>
                <a:lnTo>
                  <a:pt x="4551680" y="1757680"/>
                </a:lnTo>
                <a:lnTo>
                  <a:pt x="4551680" y="1461770"/>
                </a:lnTo>
                <a:lnTo>
                  <a:pt x="4523740" y="1461770"/>
                </a:lnTo>
                <a:lnTo>
                  <a:pt x="4523740" y="1757680"/>
                </a:lnTo>
                <a:lnTo>
                  <a:pt x="4494530" y="1757680"/>
                </a:lnTo>
                <a:lnTo>
                  <a:pt x="4537710" y="1842770"/>
                </a:lnTo>
                <a:lnTo>
                  <a:pt x="4580890" y="1757680"/>
                </a:lnTo>
                <a:close/>
              </a:path>
              <a:path w="4580890" h="4738370">
                <a:moveTo>
                  <a:pt x="4580890" y="995680"/>
                </a:moveTo>
                <a:lnTo>
                  <a:pt x="4551680" y="995680"/>
                </a:lnTo>
                <a:lnTo>
                  <a:pt x="4551680" y="699770"/>
                </a:lnTo>
                <a:lnTo>
                  <a:pt x="4523740" y="699770"/>
                </a:lnTo>
                <a:lnTo>
                  <a:pt x="4523740" y="995680"/>
                </a:lnTo>
                <a:lnTo>
                  <a:pt x="4494530" y="995680"/>
                </a:lnTo>
                <a:lnTo>
                  <a:pt x="4537710" y="1080770"/>
                </a:lnTo>
                <a:lnTo>
                  <a:pt x="4580890" y="99568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0670" y="3882389"/>
            <a:ext cx="3249930" cy="26644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0"/>
              </a:spcBef>
              <a:tabLst>
                <a:tab pos="2379345" algn="l"/>
              </a:tabLst>
            </a:pPr>
            <a:r>
              <a:rPr sz="2800" b="1" spc="-5" dirty="0">
                <a:solidFill>
                  <a:srgbClr val="FF66FF"/>
                </a:solidFill>
                <a:latin typeface="Arial"/>
                <a:cs typeface="Arial"/>
              </a:rPr>
              <a:t>Management	</a:t>
            </a:r>
            <a:r>
              <a:rPr sz="2400" b="1" dirty="0">
                <a:solidFill>
                  <a:srgbClr val="FF66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314960" indent="-27686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De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p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i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t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o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n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ti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a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900" b="1" spc="-742" baseline="28846" dirty="0">
                <a:solidFill>
                  <a:srgbClr val="66FFFF"/>
                </a:solidFill>
                <a:latin typeface="Arial"/>
                <a:cs typeface="Arial"/>
              </a:rPr>
              <a:t>l</a:t>
            </a:r>
            <a:r>
              <a:rPr sz="2400" b="1" spc="-495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2400" b="1" spc="-35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abd.</a:t>
            </a:r>
            <a:endParaRPr sz="2400">
              <a:latin typeface="Arial"/>
              <a:cs typeface="Arial"/>
            </a:endParaRPr>
          </a:p>
          <a:p>
            <a:pPr marL="314960" indent="-276860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Vagolytic</a:t>
            </a:r>
            <a:r>
              <a:rPr sz="24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(Atropine)</a:t>
            </a:r>
            <a:endParaRPr sz="2400">
              <a:latin typeface="Arial"/>
              <a:cs typeface="Arial"/>
            </a:endParaRPr>
          </a:p>
          <a:p>
            <a:pPr marL="314325" marR="387350" indent="-27686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Adequate</a:t>
            </a:r>
            <a:r>
              <a:rPr sz="2400" b="1" spc="-7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volume  replacement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710" y="184150"/>
            <a:ext cx="47542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Respiratory</a:t>
            </a:r>
            <a:r>
              <a:rPr b="1" spc="-3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66FF"/>
                </a:solidFill>
                <a:latin typeface="Arial"/>
                <a:cs typeface="Arial"/>
              </a:rPr>
              <a:t>Dysfunction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1290320"/>
            <a:ext cx="8467725" cy="452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Increased pressure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pneumoperitonium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Arial"/>
              <a:cs typeface="Arial"/>
            </a:endParaRPr>
          </a:p>
          <a:p>
            <a:pPr marL="293370" algn="ctr">
              <a:lnSpc>
                <a:spcPct val="100000"/>
              </a:lnSpc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Transmitted directly across paralysed diaphragm</a:t>
            </a:r>
            <a:r>
              <a:rPr sz="2600" b="1" spc="-6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to</a:t>
            </a:r>
            <a:endParaRPr sz="2600">
              <a:latin typeface="Arial"/>
              <a:cs typeface="Arial"/>
            </a:endParaRPr>
          </a:p>
          <a:p>
            <a:pPr marL="631825" algn="ctr">
              <a:lnSpc>
                <a:spcPct val="100000"/>
              </a:lnSpc>
              <a:spcBef>
                <a:spcPts val="459"/>
              </a:spcBef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thoracic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cavity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1498600" marR="390525" indent="-713740">
              <a:lnSpc>
                <a:spcPct val="115100"/>
              </a:lnSpc>
              <a:spcBef>
                <a:spcPts val="5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Increase Central venous pressure &amp; inc.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filling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pressure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(Rt)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and (Lt) sides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2600" b="1" spc="-6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heart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2600"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Keep intraabdominal pressure under 15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mm</a:t>
            </a:r>
            <a:r>
              <a:rPr sz="26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Hg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1490" y="1752599"/>
            <a:ext cx="161290" cy="1905000"/>
          </a:xfrm>
          <a:custGeom>
            <a:avLst/>
            <a:gdLst/>
            <a:ahLst/>
            <a:cxnLst/>
            <a:rect l="l" t="t" r="r" b="b"/>
            <a:pathLst>
              <a:path w="161289" h="1905000">
                <a:moveTo>
                  <a:pt x="85090" y="1819910"/>
                </a:moveTo>
                <a:lnTo>
                  <a:pt x="55880" y="1819910"/>
                </a:lnTo>
                <a:lnTo>
                  <a:pt x="55880" y="1371600"/>
                </a:lnTo>
                <a:lnTo>
                  <a:pt x="27940" y="1371600"/>
                </a:lnTo>
                <a:lnTo>
                  <a:pt x="27940" y="1819910"/>
                </a:lnTo>
                <a:lnTo>
                  <a:pt x="0" y="1819910"/>
                </a:lnTo>
                <a:lnTo>
                  <a:pt x="41910" y="1905000"/>
                </a:lnTo>
                <a:lnTo>
                  <a:pt x="85090" y="1819910"/>
                </a:lnTo>
                <a:close/>
              </a:path>
              <a:path w="161289" h="1905000">
                <a:moveTo>
                  <a:pt x="161290" y="448310"/>
                </a:moveTo>
                <a:lnTo>
                  <a:pt x="132080" y="448310"/>
                </a:lnTo>
                <a:lnTo>
                  <a:pt x="132080" y="0"/>
                </a:lnTo>
                <a:lnTo>
                  <a:pt x="104140" y="0"/>
                </a:lnTo>
                <a:lnTo>
                  <a:pt x="104140" y="448310"/>
                </a:lnTo>
                <a:lnTo>
                  <a:pt x="76200" y="448310"/>
                </a:lnTo>
                <a:lnTo>
                  <a:pt x="118110" y="533400"/>
                </a:lnTo>
                <a:lnTo>
                  <a:pt x="161290" y="4483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029" y="184150"/>
            <a:ext cx="5225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DVT, Pulmonary</a:t>
            </a:r>
            <a:r>
              <a:rPr b="1" spc="-9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Embolism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905509"/>
            <a:ext cx="8667750" cy="450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915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Increased intraabdominal</a:t>
            </a:r>
            <a:r>
              <a:rPr sz="26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Reduced VR </a:t>
            </a:r>
            <a:r>
              <a:rPr sz="2500" b="1" spc="-5" dirty="0">
                <a:solidFill>
                  <a:srgbClr val="FFFFCC"/>
                </a:solidFill>
                <a:latin typeface="Arial"/>
                <a:cs typeface="Arial"/>
              </a:rPr>
              <a:t>(Along with reverse Trendlenburg</a:t>
            </a:r>
            <a:r>
              <a:rPr sz="25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FFCC"/>
                </a:solidFill>
                <a:latin typeface="Arial"/>
                <a:cs typeface="Arial"/>
              </a:rPr>
              <a:t>position)</a:t>
            </a:r>
            <a:endParaRPr sz="2500">
              <a:latin typeface="Arial"/>
              <a:cs typeface="Arial"/>
            </a:endParaRPr>
          </a:p>
          <a:p>
            <a:pPr marL="2604770" marR="2585085" indent="81280">
              <a:lnSpc>
                <a:spcPts val="7170"/>
              </a:lnSpc>
              <a:spcBef>
                <a:spcPts val="775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Venous engorgement  Deep vein</a:t>
            </a:r>
            <a:r>
              <a:rPr sz="2600" b="1" spc="-7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thrombosis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Arial"/>
              <a:cs typeface="Arial"/>
            </a:endParaRPr>
          </a:p>
          <a:p>
            <a:pPr marR="81915" algn="ctr">
              <a:lnSpc>
                <a:spcPct val="100000"/>
              </a:lnSpc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Pulmonary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Embolism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2600"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0" y="5365750"/>
            <a:ext cx="141605" cy="93471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6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6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890" y="5383529"/>
            <a:ext cx="7458709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Sequential compression stockings  Subcutaneous heparin or low molecular weight  heparin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52620" y="1371599"/>
            <a:ext cx="162560" cy="3200400"/>
          </a:xfrm>
          <a:custGeom>
            <a:avLst/>
            <a:gdLst/>
            <a:ahLst/>
            <a:cxnLst/>
            <a:rect l="l" t="t" r="r" b="b"/>
            <a:pathLst>
              <a:path w="162560" h="3200400">
                <a:moveTo>
                  <a:pt x="86360" y="448310"/>
                </a:moveTo>
                <a:lnTo>
                  <a:pt x="57150" y="448310"/>
                </a:lnTo>
                <a:lnTo>
                  <a:pt x="57150" y="0"/>
                </a:lnTo>
                <a:lnTo>
                  <a:pt x="29210" y="0"/>
                </a:lnTo>
                <a:lnTo>
                  <a:pt x="29210" y="448310"/>
                </a:lnTo>
                <a:lnTo>
                  <a:pt x="0" y="448310"/>
                </a:lnTo>
                <a:lnTo>
                  <a:pt x="43180" y="533400"/>
                </a:lnTo>
                <a:lnTo>
                  <a:pt x="86360" y="448310"/>
                </a:lnTo>
                <a:close/>
              </a:path>
              <a:path w="162560" h="3200400">
                <a:moveTo>
                  <a:pt x="162560" y="3115310"/>
                </a:moveTo>
                <a:lnTo>
                  <a:pt x="133350" y="3115310"/>
                </a:lnTo>
                <a:lnTo>
                  <a:pt x="133350" y="2667000"/>
                </a:lnTo>
                <a:lnTo>
                  <a:pt x="105410" y="2667000"/>
                </a:lnTo>
                <a:lnTo>
                  <a:pt x="105410" y="3115310"/>
                </a:lnTo>
                <a:lnTo>
                  <a:pt x="77470" y="3115310"/>
                </a:lnTo>
                <a:lnTo>
                  <a:pt x="119380" y="3200400"/>
                </a:lnTo>
                <a:lnTo>
                  <a:pt x="162560" y="3115310"/>
                </a:lnTo>
                <a:close/>
              </a:path>
              <a:path w="162560" h="3200400">
                <a:moveTo>
                  <a:pt x="162560" y="2200910"/>
                </a:moveTo>
                <a:lnTo>
                  <a:pt x="133350" y="2200910"/>
                </a:lnTo>
                <a:lnTo>
                  <a:pt x="133350" y="1752600"/>
                </a:lnTo>
                <a:lnTo>
                  <a:pt x="105410" y="1752600"/>
                </a:lnTo>
                <a:lnTo>
                  <a:pt x="105410" y="2200910"/>
                </a:lnTo>
                <a:lnTo>
                  <a:pt x="77470" y="2200910"/>
                </a:lnTo>
                <a:lnTo>
                  <a:pt x="119380" y="2286000"/>
                </a:lnTo>
                <a:lnTo>
                  <a:pt x="162560" y="2200910"/>
                </a:lnTo>
                <a:close/>
              </a:path>
              <a:path w="162560" h="3200400">
                <a:moveTo>
                  <a:pt x="162560" y="1286510"/>
                </a:moveTo>
                <a:lnTo>
                  <a:pt x="133350" y="1286510"/>
                </a:lnTo>
                <a:lnTo>
                  <a:pt x="133350" y="838200"/>
                </a:lnTo>
                <a:lnTo>
                  <a:pt x="105410" y="838200"/>
                </a:lnTo>
                <a:lnTo>
                  <a:pt x="105410" y="1286510"/>
                </a:lnTo>
                <a:lnTo>
                  <a:pt x="77470" y="1286510"/>
                </a:lnTo>
                <a:lnTo>
                  <a:pt x="119380" y="1371600"/>
                </a:lnTo>
                <a:lnTo>
                  <a:pt x="162560" y="12865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450" y="184150"/>
            <a:ext cx="45980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Effects on renal</a:t>
            </a:r>
            <a:r>
              <a:rPr b="1" spc="-8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905509"/>
            <a:ext cx="8461375" cy="543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Increased intraabdominal</a:t>
            </a:r>
            <a:r>
              <a:rPr sz="26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 marL="835660" marR="9525" indent="-822960">
              <a:lnSpc>
                <a:spcPct val="229800"/>
              </a:lnSpc>
              <a:tabLst>
                <a:tab pos="2459990" algn="l"/>
                <a:tab pos="5133340" algn="l"/>
                <a:tab pos="5498465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Reduced</a:t>
            </a:r>
            <a:r>
              <a:rPr sz="26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RBF,	Reduced</a:t>
            </a:r>
            <a:r>
              <a:rPr sz="26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GFR		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Inc.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ADH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activity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Reduced</a:t>
            </a:r>
            <a:r>
              <a:rPr sz="26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Urine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output	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Inc.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free water</a:t>
            </a:r>
            <a:r>
              <a:rPr sz="2600" b="1" spc="-7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absor.</a:t>
            </a:r>
            <a:endParaRPr sz="2600">
              <a:latin typeface="Arial"/>
              <a:cs typeface="Arial"/>
            </a:endParaRPr>
          </a:p>
          <a:p>
            <a:pPr marL="12700" marR="4505960">
              <a:lnSpc>
                <a:spcPct val="229800"/>
              </a:lnSpc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Inc. plasma renin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activity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Inc. Na+</a:t>
            </a:r>
            <a:r>
              <a:rPr sz="26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retention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2600"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Adequate volume replacement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at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maintenance</a:t>
            </a:r>
            <a:r>
              <a:rPr sz="26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rate.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" y="1371599"/>
            <a:ext cx="6409690" cy="3276600"/>
          </a:xfrm>
          <a:custGeom>
            <a:avLst/>
            <a:gdLst/>
            <a:ahLst/>
            <a:cxnLst/>
            <a:rect l="l" t="t" r="r" b="b"/>
            <a:pathLst>
              <a:path w="6409690" h="3276600">
                <a:moveTo>
                  <a:pt x="85090" y="2048510"/>
                </a:moveTo>
                <a:lnTo>
                  <a:pt x="55880" y="2048510"/>
                </a:lnTo>
                <a:lnTo>
                  <a:pt x="55880" y="914400"/>
                </a:lnTo>
                <a:lnTo>
                  <a:pt x="27940" y="914400"/>
                </a:lnTo>
                <a:lnTo>
                  <a:pt x="27940" y="2048510"/>
                </a:lnTo>
                <a:lnTo>
                  <a:pt x="0" y="2048510"/>
                </a:lnTo>
                <a:lnTo>
                  <a:pt x="41910" y="2133600"/>
                </a:lnTo>
                <a:lnTo>
                  <a:pt x="85090" y="2048510"/>
                </a:lnTo>
                <a:close/>
              </a:path>
              <a:path w="6409690" h="3276600">
                <a:moveTo>
                  <a:pt x="847090" y="3191510"/>
                </a:moveTo>
                <a:lnTo>
                  <a:pt x="817880" y="3191510"/>
                </a:lnTo>
                <a:lnTo>
                  <a:pt x="817880" y="2743200"/>
                </a:lnTo>
                <a:lnTo>
                  <a:pt x="789940" y="2743200"/>
                </a:lnTo>
                <a:lnTo>
                  <a:pt x="789940" y="3191510"/>
                </a:lnTo>
                <a:lnTo>
                  <a:pt x="760730" y="3191510"/>
                </a:lnTo>
                <a:lnTo>
                  <a:pt x="803910" y="3276600"/>
                </a:lnTo>
                <a:lnTo>
                  <a:pt x="847090" y="3191510"/>
                </a:lnTo>
                <a:close/>
              </a:path>
              <a:path w="6409690" h="3276600">
                <a:moveTo>
                  <a:pt x="2828290" y="1362710"/>
                </a:moveTo>
                <a:lnTo>
                  <a:pt x="2799080" y="1362710"/>
                </a:lnTo>
                <a:lnTo>
                  <a:pt x="2799080" y="914400"/>
                </a:lnTo>
                <a:lnTo>
                  <a:pt x="2771140" y="914400"/>
                </a:lnTo>
                <a:lnTo>
                  <a:pt x="2771140" y="1362710"/>
                </a:lnTo>
                <a:lnTo>
                  <a:pt x="2743200" y="1362710"/>
                </a:lnTo>
                <a:lnTo>
                  <a:pt x="2785110" y="1447800"/>
                </a:lnTo>
                <a:lnTo>
                  <a:pt x="2828290" y="1362710"/>
                </a:lnTo>
                <a:close/>
              </a:path>
              <a:path w="6409690" h="3276600">
                <a:moveTo>
                  <a:pt x="3818890" y="448310"/>
                </a:moveTo>
                <a:lnTo>
                  <a:pt x="3789680" y="448310"/>
                </a:lnTo>
                <a:lnTo>
                  <a:pt x="3789680" y="0"/>
                </a:lnTo>
                <a:lnTo>
                  <a:pt x="3761740" y="0"/>
                </a:lnTo>
                <a:lnTo>
                  <a:pt x="3761740" y="448310"/>
                </a:lnTo>
                <a:lnTo>
                  <a:pt x="3732530" y="448310"/>
                </a:lnTo>
                <a:lnTo>
                  <a:pt x="3775710" y="533400"/>
                </a:lnTo>
                <a:lnTo>
                  <a:pt x="3818890" y="448310"/>
                </a:lnTo>
                <a:close/>
              </a:path>
              <a:path w="6409690" h="3276600">
                <a:moveTo>
                  <a:pt x="6028690" y="448310"/>
                </a:moveTo>
                <a:lnTo>
                  <a:pt x="5999480" y="448310"/>
                </a:lnTo>
                <a:lnTo>
                  <a:pt x="5999480" y="0"/>
                </a:lnTo>
                <a:lnTo>
                  <a:pt x="5971540" y="0"/>
                </a:lnTo>
                <a:lnTo>
                  <a:pt x="5971540" y="448310"/>
                </a:lnTo>
                <a:lnTo>
                  <a:pt x="5943600" y="448310"/>
                </a:lnTo>
                <a:lnTo>
                  <a:pt x="5985510" y="533400"/>
                </a:lnTo>
                <a:lnTo>
                  <a:pt x="6028690" y="448310"/>
                </a:lnTo>
                <a:close/>
              </a:path>
              <a:path w="6409690" h="3276600">
                <a:moveTo>
                  <a:pt x="6409690" y="1376680"/>
                </a:moveTo>
                <a:lnTo>
                  <a:pt x="6380480" y="1376680"/>
                </a:lnTo>
                <a:lnTo>
                  <a:pt x="6380480" y="928370"/>
                </a:lnTo>
                <a:lnTo>
                  <a:pt x="6352540" y="928370"/>
                </a:lnTo>
                <a:lnTo>
                  <a:pt x="6352540" y="1376680"/>
                </a:lnTo>
                <a:lnTo>
                  <a:pt x="6324600" y="1376680"/>
                </a:lnTo>
                <a:lnTo>
                  <a:pt x="6366510" y="1461770"/>
                </a:lnTo>
                <a:lnTo>
                  <a:pt x="6409690" y="137668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779" y="184150"/>
            <a:ext cx="2874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66FF"/>
                </a:solidFill>
                <a:latin typeface="Arial"/>
                <a:cs typeface="Arial"/>
              </a:rPr>
              <a:t>Pneumothorax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845819"/>
            <a:ext cx="8465820" cy="54190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Due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true diaphragmatic</a:t>
            </a:r>
            <a:r>
              <a:rPr sz="28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hernia.</a:t>
            </a:r>
            <a:endParaRPr sz="2800">
              <a:latin typeface="Arial"/>
              <a:cs typeface="Arial"/>
            </a:endParaRPr>
          </a:p>
          <a:p>
            <a:pPr marL="12700" marR="3267075">
              <a:lnSpc>
                <a:spcPct val="114900"/>
              </a:lnSpc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Without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any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apparent cause. </a:t>
            </a:r>
            <a:r>
              <a:rPr sz="2800" b="1" spc="-5" dirty="0">
                <a:solidFill>
                  <a:srgbClr val="66FFFF"/>
                </a:solidFill>
                <a:latin typeface="Arial"/>
                <a:cs typeface="Arial"/>
              </a:rPr>
              <a:t> Diagnosis</a:t>
            </a:r>
            <a:r>
              <a:rPr sz="2800" b="1" dirty="0">
                <a:solidFill>
                  <a:srgbClr val="66FFFF"/>
                </a:solidFill>
                <a:latin typeface="Arial"/>
                <a:cs typeface="Arial"/>
              </a:rPr>
              <a:t> -</a:t>
            </a:r>
            <a:endParaRPr sz="2800">
              <a:latin typeface="Arial"/>
              <a:cs typeface="Arial"/>
            </a:endParaRPr>
          </a:p>
          <a:p>
            <a:pPr marL="350520" marR="5080" indent="-337820">
              <a:lnSpc>
                <a:spcPct val="114900"/>
              </a:lnSpc>
              <a:spcBef>
                <a:spcPts val="5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Presence 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rapidly falling Oxygen saturation 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or  PO2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together with difficult ventilation and  decreased breath</a:t>
            </a:r>
            <a:r>
              <a:rPr sz="2800" b="1" spc="-10" dirty="0">
                <a:solidFill>
                  <a:srgbClr val="FFFFCC"/>
                </a:solidFill>
                <a:latin typeface="Arial"/>
                <a:cs typeface="Arial"/>
              </a:rPr>
              <a:t> sounds.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b="1" spc="-5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2800" b="1" spc="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66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Immediate needle</a:t>
            </a:r>
            <a:r>
              <a:rPr sz="28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thoracostomy.</a:t>
            </a:r>
            <a:endParaRPr sz="28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Aspiration</a:t>
            </a:r>
            <a:endParaRPr sz="28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Chest</a:t>
            </a:r>
            <a:r>
              <a:rPr sz="28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radiograph</a:t>
            </a:r>
            <a:endParaRPr sz="28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Placement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of chest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tube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69" y="111759"/>
            <a:ext cx="8328659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3725" marR="5080" indent="-3121660">
              <a:lnSpc>
                <a:spcPct val="114799"/>
              </a:lnSpc>
              <a:spcBef>
                <a:spcPts val="100"/>
              </a:spcBef>
            </a:pP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Subcutaneous </a:t>
            </a:r>
            <a:r>
              <a:rPr b="1" spc="-5" dirty="0">
                <a:solidFill>
                  <a:srgbClr val="FF66FF"/>
                </a:solidFill>
                <a:latin typeface="Arial"/>
                <a:cs typeface="Arial"/>
              </a:rPr>
              <a:t>and </a:t>
            </a: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Subfascial Emphysema  and</a:t>
            </a:r>
            <a:r>
              <a:rPr b="1" spc="-1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Edema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109" y="1232486"/>
            <a:ext cx="8805545" cy="46761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377950">
              <a:lnSpc>
                <a:spcPct val="100000"/>
              </a:lnSpc>
              <a:spcBef>
                <a:spcPts val="595"/>
              </a:spcBef>
            </a:pP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Improper insertion 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veress</a:t>
            </a:r>
            <a:r>
              <a:rPr sz="28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Arial"/>
                <a:cs typeface="Arial"/>
              </a:rPr>
              <a:t>needle</a:t>
            </a:r>
            <a:endParaRPr sz="2800">
              <a:latin typeface="Arial"/>
              <a:cs typeface="Arial"/>
            </a:endParaRPr>
          </a:p>
          <a:p>
            <a:pPr marL="637540" marR="43180" indent="-508000">
              <a:lnSpc>
                <a:spcPts val="3590"/>
              </a:lnSpc>
              <a:spcBef>
                <a:spcPts val="185"/>
              </a:spcBef>
              <a:tabLst>
                <a:tab pos="4745355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Manipulation</a:t>
            </a:r>
            <a:r>
              <a:rPr sz="2600" b="1" spc="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26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instruments	often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loosens the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parietal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perotoneum surrounding the instruments portal</a:t>
            </a:r>
            <a:r>
              <a:rPr sz="2600" b="1" spc="-4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  <a:p>
            <a:pPr marL="2238375">
              <a:lnSpc>
                <a:spcPct val="100000"/>
              </a:lnSpc>
              <a:spcBef>
                <a:spcPts val="275"/>
              </a:spcBef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exit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into the peritoneal</a:t>
            </a:r>
            <a:r>
              <a:rPr sz="26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cavity.</a:t>
            </a:r>
            <a:endParaRPr sz="2600">
              <a:latin typeface="Arial"/>
              <a:cs typeface="Arial"/>
            </a:endParaRPr>
          </a:p>
          <a:p>
            <a:pPr marL="75565" marR="81280" algn="ctr">
              <a:lnSpc>
                <a:spcPts val="7600"/>
              </a:lnSpc>
              <a:spcBef>
                <a:spcPts val="630"/>
              </a:spcBef>
            </a:pP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CO</a:t>
            </a:r>
            <a:r>
              <a:rPr sz="2250" b="1" spc="7" baseline="-24074" dirty="0">
                <a:solidFill>
                  <a:srgbClr val="FFFFCC"/>
                </a:solidFill>
                <a:latin typeface="Arial"/>
                <a:cs typeface="Arial"/>
              </a:rPr>
              <a:t>2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then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infiltrates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the loose areolar tissue of the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body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Subsutaneous and subfascial</a:t>
            </a:r>
            <a:r>
              <a:rPr sz="26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emphysema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50">
              <a:latin typeface="Arial"/>
              <a:cs typeface="Arial"/>
            </a:endParaRPr>
          </a:p>
          <a:p>
            <a:pPr marL="10160" algn="ctr">
              <a:lnSpc>
                <a:spcPct val="100000"/>
              </a:lnSpc>
              <a:tabLst>
                <a:tab pos="34798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*	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It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rapidly resolves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within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2 – 4 hours</a:t>
            </a:r>
            <a:r>
              <a:rPr sz="26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postoperatively.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7250" y="3124199"/>
            <a:ext cx="100330" cy="1454150"/>
          </a:xfrm>
          <a:custGeom>
            <a:avLst/>
            <a:gdLst/>
            <a:ahLst/>
            <a:cxnLst/>
            <a:rect l="l" t="t" r="r" b="b"/>
            <a:pathLst>
              <a:path w="100329" h="1454150">
                <a:moveTo>
                  <a:pt x="86360" y="1369060"/>
                </a:moveTo>
                <a:lnTo>
                  <a:pt x="57150" y="1369060"/>
                </a:lnTo>
                <a:lnTo>
                  <a:pt x="57150" y="920750"/>
                </a:lnTo>
                <a:lnTo>
                  <a:pt x="29210" y="920750"/>
                </a:lnTo>
                <a:lnTo>
                  <a:pt x="29210" y="1369060"/>
                </a:lnTo>
                <a:lnTo>
                  <a:pt x="0" y="1369060"/>
                </a:lnTo>
                <a:lnTo>
                  <a:pt x="43180" y="1454150"/>
                </a:lnTo>
                <a:lnTo>
                  <a:pt x="86360" y="1369060"/>
                </a:lnTo>
                <a:close/>
              </a:path>
              <a:path w="100329" h="1454150">
                <a:moveTo>
                  <a:pt x="100330" y="448310"/>
                </a:moveTo>
                <a:lnTo>
                  <a:pt x="71120" y="448310"/>
                </a:lnTo>
                <a:lnTo>
                  <a:pt x="71120" y="0"/>
                </a:lnTo>
                <a:lnTo>
                  <a:pt x="43180" y="0"/>
                </a:lnTo>
                <a:lnTo>
                  <a:pt x="43180" y="448310"/>
                </a:lnTo>
                <a:lnTo>
                  <a:pt x="13970" y="448310"/>
                </a:lnTo>
                <a:lnTo>
                  <a:pt x="57150" y="533400"/>
                </a:lnTo>
                <a:lnTo>
                  <a:pt x="100330" y="4483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70" y="1229359"/>
            <a:ext cx="18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59" y="246379"/>
            <a:ext cx="8248015" cy="267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1809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FF33"/>
                </a:solidFill>
                <a:latin typeface="Arial Black"/>
                <a:cs typeface="Arial Black"/>
              </a:rPr>
              <a:t>INTRODUCTION</a:t>
            </a:r>
            <a:endParaRPr sz="360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  <a:spcBef>
                <a:spcPts val="3610"/>
              </a:spcBef>
            </a:pP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Laparoscopic surgeries 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are 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currently  being increasingly used 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for 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wider and  wider application.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670" y="3538220"/>
            <a:ext cx="18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59" y="3562350"/>
            <a:ext cx="82467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It </a:t>
            </a:r>
            <a:r>
              <a:rPr sz="3600" b="1" spc="-10" dirty="0">
                <a:solidFill>
                  <a:srgbClr val="FFFFCC"/>
                </a:solidFill>
                <a:latin typeface="Arial"/>
                <a:cs typeface="Arial"/>
              </a:rPr>
              <a:t>is 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necessary to 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have 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knowledge  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its equipments, basic procedures,  limitations and indications 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&amp;  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complications.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0939" y="1550669"/>
            <a:ext cx="4260850" cy="360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4274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47359" y="1600200"/>
              <a:ext cx="2241549" cy="4526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730" y="0"/>
            <a:ext cx="78905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SURGICAL</a:t>
            </a:r>
            <a:r>
              <a:rPr sz="4000" spc="-35" dirty="0"/>
              <a:t> </a:t>
            </a:r>
            <a:r>
              <a:rPr sz="4000" spc="-10" dirty="0"/>
              <a:t>COMPLICATIONS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2270" y="604520"/>
            <a:ext cx="8458200" cy="561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60"/>
              </a:lnSpc>
              <a:spcBef>
                <a:spcPts val="100"/>
              </a:spcBef>
              <a:tabLst>
                <a:tab pos="3268345" algn="l"/>
              </a:tabLst>
            </a:pP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Injury</a:t>
            </a:r>
            <a:r>
              <a:rPr sz="3200"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to Viscus	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060"/>
              </a:lnSpc>
              <a:tabLst>
                <a:tab pos="1650364" algn="l"/>
              </a:tabLst>
            </a:pPr>
            <a:r>
              <a:rPr sz="2700" b="1" spc="-5" dirty="0">
                <a:solidFill>
                  <a:srgbClr val="FF66FF"/>
                </a:solidFill>
                <a:latin typeface="Arial"/>
                <a:cs typeface="Arial"/>
              </a:rPr>
              <a:t>Stomach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-Hyperventilation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by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Mask</a:t>
            </a:r>
            <a:endParaRPr sz="2700">
              <a:latin typeface="Arial"/>
              <a:cs typeface="Arial"/>
            </a:endParaRPr>
          </a:p>
          <a:p>
            <a:pPr marR="86995" algn="ctr">
              <a:lnSpc>
                <a:spcPct val="100000"/>
              </a:lnSpc>
              <a:spcBef>
                <a:spcPts val="2510"/>
              </a:spcBef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Distended stomach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1278255" indent="1079500">
              <a:lnSpc>
                <a:spcPts val="2870"/>
              </a:lnSpc>
              <a:spcBef>
                <a:spcPts val="5"/>
              </a:spcBef>
              <a:tabLst>
                <a:tab pos="184150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May be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injured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with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trochar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or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needle  </a:t>
            </a: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Diagnosis	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  <a:p>
            <a:pPr marL="12700" marR="1330960">
              <a:lnSpc>
                <a:spcPts val="2860"/>
              </a:lnSpc>
              <a:spcBef>
                <a:spcPts val="15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Laparoscopic view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inside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stomach </a:t>
            </a:r>
            <a:r>
              <a:rPr sz="2700" b="1" spc="-10" dirty="0">
                <a:solidFill>
                  <a:srgbClr val="CCFF33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621665" marR="5080" indent="-609600">
              <a:lnSpc>
                <a:spcPts val="2870"/>
              </a:lnSpc>
              <a:spcBef>
                <a:spcPts val="15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Extend trocar incision into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minilap. for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 two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layer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closure.</a:t>
            </a:r>
            <a:endParaRPr sz="2700">
              <a:latin typeface="Arial"/>
              <a:cs typeface="Arial"/>
            </a:endParaRPr>
          </a:p>
          <a:p>
            <a:pPr marL="622300" indent="-609600">
              <a:lnSpc>
                <a:spcPts val="265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Laparosocpically</a:t>
            </a:r>
            <a:endParaRPr sz="2700">
              <a:latin typeface="Arial"/>
              <a:cs typeface="Arial"/>
            </a:endParaRPr>
          </a:p>
          <a:p>
            <a:pPr marL="621665" marR="172085" lvl="1">
              <a:lnSpc>
                <a:spcPts val="2870"/>
              </a:lnSpc>
              <a:spcBef>
                <a:spcPts val="215"/>
              </a:spcBef>
              <a:buChar char="-"/>
              <a:tabLst>
                <a:tab pos="926465" algn="l"/>
                <a:tab pos="927100" algn="l"/>
                <a:tab pos="306451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Pursestring	suture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or a figure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8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suture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in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the seromuscular layer surround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the</a:t>
            </a:r>
            <a:r>
              <a:rPr sz="27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defect.</a:t>
            </a:r>
            <a:endParaRPr sz="2700">
              <a:latin typeface="Arial"/>
              <a:cs typeface="Arial"/>
            </a:endParaRPr>
          </a:p>
          <a:p>
            <a:pPr marL="927100" lvl="1" indent="-305435">
              <a:lnSpc>
                <a:spcPts val="2835"/>
              </a:lnSpc>
              <a:buChar char="-"/>
              <a:tabLst>
                <a:tab pos="926465" algn="l"/>
                <a:tab pos="9271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Nasogastric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tube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drainage for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two</a:t>
            </a:r>
            <a:r>
              <a:rPr sz="2700" b="1" spc="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days.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1490" y="1531619"/>
            <a:ext cx="85090" cy="381000"/>
          </a:xfrm>
          <a:custGeom>
            <a:avLst/>
            <a:gdLst/>
            <a:ahLst/>
            <a:cxnLst/>
            <a:rect l="l" t="t" r="r" b="b"/>
            <a:pathLst>
              <a:path w="85089" h="381000">
                <a:moveTo>
                  <a:pt x="85090" y="295910"/>
                </a:moveTo>
                <a:lnTo>
                  <a:pt x="55880" y="2959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295910"/>
                </a:lnTo>
                <a:lnTo>
                  <a:pt x="0" y="295910"/>
                </a:lnTo>
                <a:lnTo>
                  <a:pt x="41910" y="381000"/>
                </a:lnTo>
                <a:lnTo>
                  <a:pt x="85090" y="2959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1490" y="2285999"/>
            <a:ext cx="85090" cy="381000"/>
          </a:xfrm>
          <a:custGeom>
            <a:avLst/>
            <a:gdLst/>
            <a:ahLst/>
            <a:cxnLst/>
            <a:rect l="l" t="t" r="r" b="b"/>
            <a:pathLst>
              <a:path w="85089" h="381000">
                <a:moveTo>
                  <a:pt x="85090" y="295910"/>
                </a:moveTo>
                <a:lnTo>
                  <a:pt x="55880" y="2959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295910"/>
                </a:lnTo>
                <a:lnTo>
                  <a:pt x="0" y="295910"/>
                </a:lnTo>
                <a:lnTo>
                  <a:pt x="41910" y="381000"/>
                </a:lnTo>
                <a:lnTo>
                  <a:pt x="85090" y="2959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147320"/>
            <a:ext cx="3417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8345" algn="l"/>
              </a:tabLst>
            </a:pP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I</a:t>
            </a:r>
            <a:r>
              <a:rPr b="1" spc="-10" dirty="0">
                <a:solidFill>
                  <a:srgbClr val="66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j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ur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y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to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c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s	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589279"/>
            <a:ext cx="8763635" cy="554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66FF"/>
                </a:solidFill>
                <a:latin typeface="Arial"/>
                <a:cs typeface="Arial"/>
              </a:rPr>
              <a:t>Bowel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- May be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injured due 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to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trocar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or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veress</a:t>
            </a:r>
            <a:r>
              <a:rPr sz="27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needle</a:t>
            </a:r>
            <a:endParaRPr sz="2700">
              <a:latin typeface="Arial"/>
              <a:cs typeface="Arial"/>
            </a:endParaRPr>
          </a:p>
          <a:p>
            <a:pPr marL="12700" marR="141605" indent="135890">
              <a:lnSpc>
                <a:spcPct val="177200"/>
              </a:lnSpc>
              <a:spcBef>
                <a:spcPts val="5"/>
              </a:spcBef>
              <a:tabLst>
                <a:tab pos="184150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If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due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to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veress needle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it is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managed conservatively  </a:t>
            </a: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Diagnosis	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  <a:p>
            <a:pPr marL="621665" marR="5715" indent="-609600" algn="just">
              <a:lnSpc>
                <a:spcPts val="2870"/>
              </a:lnSpc>
              <a:spcBef>
                <a:spcPts val="35"/>
              </a:spcBef>
              <a:buFont typeface="Arial"/>
              <a:buChar char="•"/>
              <a:tabLst>
                <a:tab pos="6223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The emanation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foul smelling gas through  pneumo-peritoneal needle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is a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helpful diagnostic  sign.</a:t>
            </a:r>
            <a:endParaRPr sz="2700">
              <a:latin typeface="Arial"/>
              <a:cs typeface="Arial"/>
            </a:endParaRPr>
          </a:p>
          <a:p>
            <a:pPr marL="622300" indent="-609600" algn="just">
              <a:lnSpc>
                <a:spcPts val="2845"/>
              </a:lnSpc>
              <a:buFont typeface="Arial"/>
              <a:buChar char="•"/>
              <a:tabLst>
                <a:tab pos="6223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There may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be GI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contents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at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the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tip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27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needle.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055"/>
              </a:lnSpc>
              <a:spcBef>
                <a:spcPts val="2500"/>
              </a:spcBef>
            </a:pP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622300" indent="-609600">
              <a:lnSpc>
                <a:spcPts val="287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Mini laprotomy and repair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2700" b="1" spc="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perforation.</a:t>
            </a:r>
            <a:endParaRPr sz="2700">
              <a:latin typeface="Arial"/>
              <a:cs typeface="Arial"/>
            </a:endParaRPr>
          </a:p>
          <a:p>
            <a:pPr marL="621665" marR="5080" indent="-609600">
              <a:lnSpc>
                <a:spcPts val="2870"/>
              </a:lnSpc>
              <a:spcBef>
                <a:spcPts val="220"/>
              </a:spcBef>
              <a:buFont typeface="Arial"/>
              <a:buChar char="•"/>
              <a:tabLst>
                <a:tab pos="621665" algn="l"/>
                <a:tab pos="622300" algn="l"/>
                <a:tab pos="3912235" algn="l"/>
                <a:tab pos="4613275" algn="l"/>
                <a:tab pos="5790565" algn="l"/>
                <a:tab pos="6679565" algn="l"/>
                <a:tab pos="8427085" algn="l"/>
              </a:tabLst>
            </a:pP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sc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ca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ly	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ma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y	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b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e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ut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d	of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laparoscopic stapler (ENDO-GIA)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can be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 used.</a:t>
            </a:r>
            <a:endParaRPr sz="2700">
              <a:latin typeface="Arial"/>
              <a:cs typeface="Arial"/>
            </a:endParaRPr>
          </a:p>
          <a:p>
            <a:pPr marL="622300" indent="-609600">
              <a:lnSpc>
                <a:spcPts val="2845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Colostomy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1490" y="1066799"/>
            <a:ext cx="85090" cy="381000"/>
          </a:xfrm>
          <a:custGeom>
            <a:avLst/>
            <a:gdLst/>
            <a:ahLst/>
            <a:cxnLst/>
            <a:rect l="l" t="t" r="r" b="b"/>
            <a:pathLst>
              <a:path w="85089" h="381000">
                <a:moveTo>
                  <a:pt x="85090" y="295910"/>
                </a:moveTo>
                <a:lnTo>
                  <a:pt x="55880" y="2959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295910"/>
                </a:lnTo>
                <a:lnTo>
                  <a:pt x="0" y="295910"/>
                </a:lnTo>
                <a:lnTo>
                  <a:pt x="41910" y="381000"/>
                </a:lnTo>
                <a:lnTo>
                  <a:pt x="85090" y="2959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147320"/>
            <a:ext cx="8002270" cy="131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25"/>
              </a:lnSpc>
              <a:spcBef>
                <a:spcPts val="100"/>
              </a:spcBef>
              <a:tabLst>
                <a:tab pos="3268345" algn="l"/>
              </a:tabLst>
            </a:pP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Injury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to Viscus	:</a:t>
            </a:r>
          </a:p>
          <a:p>
            <a:pPr marL="288925" marR="5080" indent="-276860">
              <a:lnSpc>
                <a:spcPct val="89200"/>
              </a:lnSpc>
              <a:spcBef>
                <a:spcPts val="200"/>
              </a:spcBef>
              <a:tabLst>
                <a:tab pos="4885055" algn="l"/>
              </a:tabLst>
            </a:pP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Small</a:t>
            </a:r>
            <a:r>
              <a:rPr b="1" spc="-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Bowel Perforation	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-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Most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often</a:t>
            </a:r>
            <a:r>
              <a:rPr sz="2700" b="1" spc="-8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during  insertion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umblical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or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lower quadrant</a:t>
            </a:r>
            <a:r>
              <a:rPr sz="2700" b="1" spc="6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trocars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751329"/>
            <a:ext cx="8763000" cy="408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7630" algn="ctr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Usually recognized later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the</a:t>
            </a:r>
            <a:r>
              <a:rPr sz="27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procedure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Arial"/>
              <a:cs typeface="Arial"/>
            </a:endParaRPr>
          </a:p>
          <a:p>
            <a:pPr marL="274320" marR="268605" algn="ctr">
              <a:lnSpc>
                <a:spcPts val="2870"/>
              </a:lnSpc>
              <a:spcBef>
                <a:spcPts val="5"/>
              </a:spcBef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adhesions are not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freed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from anterior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abdominal 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wall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perforation may not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be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recognized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060"/>
              </a:lnSpc>
              <a:spcBef>
                <a:spcPts val="2465"/>
              </a:spcBef>
            </a:pP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288925" marR="5715" indent="-276860">
              <a:lnSpc>
                <a:spcPts val="2860"/>
              </a:lnSpc>
              <a:spcBef>
                <a:spcPts val="229"/>
              </a:spcBef>
              <a:buFont typeface="Arial"/>
              <a:buChar char="•"/>
              <a:tabLst>
                <a:tab pos="288925" algn="l"/>
                <a:tab pos="289560" algn="l"/>
                <a:tab pos="1311910" algn="l"/>
                <a:tab pos="2789555" algn="l"/>
                <a:tab pos="4573270" algn="l"/>
                <a:tab pos="5975985" algn="l"/>
                <a:tab pos="7590790" algn="l"/>
                <a:tab pos="853821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One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ou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d	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r	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r	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m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y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te	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f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adhesions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are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found through umblical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port.</a:t>
            </a:r>
            <a:endParaRPr sz="2700">
              <a:latin typeface="Arial"/>
              <a:cs typeface="Arial"/>
            </a:endParaRPr>
          </a:p>
          <a:p>
            <a:pPr marL="289560" indent="-276860">
              <a:lnSpc>
                <a:spcPts val="2665"/>
              </a:lnSpc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Perforation repaired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transversally</a:t>
            </a:r>
            <a:endParaRPr sz="2700">
              <a:latin typeface="Arial"/>
              <a:cs typeface="Arial"/>
            </a:endParaRPr>
          </a:p>
          <a:p>
            <a:pPr marL="288925" marR="5080" indent="-276860">
              <a:lnSpc>
                <a:spcPts val="2870"/>
              </a:lnSpc>
              <a:spcBef>
                <a:spcPts val="220"/>
              </a:spcBef>
              <a:buFont typeface="Arial"/>
              <a:buChar char="•"/>
              <a:tabLst>
                <a:tab pos="288925" algn="l"/>
                <a:tab pos="289560" algn="l"/>
                <a:tab pos="803275" algn="l"/>
                <a:tab pos="2040255" algn="l"/>
                <a:tab pos="2628265" algn="l"/>
                <a:tab pos="3560445" algn="l"/>
                <a:tab pos="4186554" algn="l"/>
                <a:tab pos="6181725" algn="l"/>
                <a:tab pos="7455534" algn="l"/>
                <a:tab pos="8348345" algn="l"/>
              </a:tabLst>
            </a:pP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f	inju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y	is	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e	of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es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on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s	b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w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l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ca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n	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b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e  withdrawn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through 10 mm trocar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tract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and</a:t>
            </a:r>
            <a:r>
              <a:rPr sz="2700" b="1" spc="27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repaired.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1490" y="1523999"/>
            <a:ext cx="85090" cy="381000"/>
          </a:xfrm>
          <a:custGeom>
            <a:avLst/>
            <a:gdLst/>
            <a:ahLst/>
            <a:cxnLst/>
            <a:rect l="l" t="t" r="r" b="b"/>
            <a:pathLst>
              <a:path w="85089" h="381000">
                <a:moveTo>
                  <a:pt x="85090" y="295910"/>
                </a:moveTo>
                <a:lnTo>
                  <a:pt x="55880" y="2959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295910"/>
                </a:lnTo>
                <a:lnTo>
                  <a:pt x="0" y="295910"/>
                </a:lnTo>
                <a:lnTo>
                  <a:pt x="41910" y="381000"/>
                </a:lnTo>
                <a:lnTo>
                  <a:pt x="85090" y="2959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419600" cy="3558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7820" y="1600200"/>
              <a:ext cx="2499360" cy="4526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147320"/>
            <a:ext cx="8572500" cy="131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25"/>
              </a:lnSpc>
              <a:spcBef>
                <a:spcPts val="100"/>
              </a:spcBef>
              <a:tabLst>
                <a:tab pos="3268345" algn="l"/>
              </a:tabLst>
            </a:pP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Injury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to Viscus	:</a:t>
            </a:r>
          </a:p>
          <a:p>
            <a:pPr marL="1936750" marR="5080" indent="-1924050">
              <a:lnSpc>
                <a:spcPct val="89200"/>
              </a:lnSpc>
              <a:spcBef>
                <a:spcPts val="200"/>
              </a:spcBef>
              <a:tabLst>
                <a:tab pos="1720214" algn="l"/>
              </a:tabLst>
            </a:pP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Bladder	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- Injury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caused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by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second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puncture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trocar  usually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386840"/>
            <a:ext cx="8763635" cy="44488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936750" marR="325755" indent="-1924050">
              <a:lnSpc>
                <a:spcPts val="2870"/>
              </a:lnSpc>
              <a:spcBef>
                <a:spcPts val="505"/>
              </a:spcBef>
            </a:pP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Diagnosis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: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Appearance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gas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and blood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Foley’s  catheter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bag.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2660"/>
              </a:lnSpc>
            </a:pP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289560" indent="-276860">
              <a:lnSpc>
                <a:spcPts val="2870"/>
              </a:lnSpc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Early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detection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is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 important.</a:t>
            </a:r>
            <a:endParaRPr sz="2700">
              <a:latin typeface="Arial"/>
              <a:cs typeface="Arial"/>
            </a:endParaRPr>
          </a:p>
          <a:p>
            <a:pPr marL="288925" marR="5080" indent="-276860">
              <a:lnSpc>
                <a:spcPts val="2870"/>
              </a:lnSpc>
              <a:spcBef>
                <a:spcPts val="215"/>
              </a:spcBef>
              <a:buFont typeface="Arial"/>
              <a:buChar char="•"/>
              <a:tabLst>
                <a:tab pos="288925" algn="l"/>
                <a:tab pos="289560" algn="l"/>
                <a:tab pos="1418590" algn="l"/>
                <a:tab pos="2048510" algn="l"/>
                <a:tab pos="3957320" algn="l"/>
                <a:tab pos="5522595" algn="l"/>
                <a:tab pos="6212205" algn="l"/>
                <a:tab pos="7129145" algn="l"/>
                <a:tab pos="8141334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ac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e	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n	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dw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ing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cat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ete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r	for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7-1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0	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ay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s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d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prophylactic antibiotics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- If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defect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is</a:t>
            </a:r>
            <a:r>
              <a:rPr sz="2700" b="1" spc="4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larger.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Arial"/>
              <a:cs typeface="Arial"/>
            </a:endParaRPr>
          </a:p>
          <a:p>
            <a:pPr marL="288925" marR="5080" indent="-276860">
              <a:lnSpc>
                <a:spcPts val="2870"/>
              </a:lnSpc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Repaired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by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figure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8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suture through muscularis 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bladder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&amp;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second suture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to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close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peritonium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8925" marR="5080" indent="-276860">
              <a:lnSpc>
                <a:spcPts val="2870"/>
              </a:lnSpc>
              <a:tabLst>
                <a:tab pos="288925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*	A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water tight seal should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be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documented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by filling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bladder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with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indigo carmine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dye</a:t>
            </a:r>
            <a:r>
              <a:rPr sz="2700" b="1" spc="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solution.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7690" y="3810000"/>
            <a:ext cx="85090" cy="381000"/>
          </a:xfrm>
          <a:custGeom>
            <a:avLst/>
            <a:gdLst/>
            <a:ahLst/>
            <a:cxnLst/>
            <a:rect l="l" t="t" r="r" b="b"/>
            <a:pathLst>
              <a:path w="85089" h="381000">
                <a:moveTo>
                  <a:pt x="85090" y="295910"/>
                </a:moveTo>
                <a:lnTo>
                  <a:pt x="55880" y="2959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295910"/>
                </a:lnTo>
                <a:lnTo>
                  <a:pt x="0" y="295910"/>
                </a:lnTo>
                <a:lnTo>
                  <a:pt x="41910" y="381000"/>
                </a:lnTo>
                <a:lnTo>
                  <a:pt x="85090" y="2959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113030"/>
            <a:ext cx="7729220" cy="1097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268345" algn="l"/>
              </a:tabLst>
            </a:pP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Injury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to Viscus	: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1405255" algn="l"/>
              </a:tabLst>
            </a:pPr>
            <a:r>
              <a:rPr b="1" dirty="0">
                <a:solidFill>
                  <a:srgbClr val="FF66FF"/>
                </a:solidFill>
                <a:latin typeface="Arial"/>
                <a:cs typeface="Arial"/>
              </a:rPr>
              <a:t>Ureter	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- May be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injured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adenexal</a:t>
            </a:r>
            <a:r>
              <a:rPr sz="2700" b="1" spc="-4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surgeries.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184909"/>
            <a:ext cx="8764905" cy="508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marR="207010" indent="-276860">
              <a:lnSpc>
                <a:spcPct val="109900"/>
              </a:lnSpc>
              <a:spcBef>
                <a:spcPts val="10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Thermal injury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will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result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ureteral narrowing and  hydroureter.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CC"/>
              </a:buClr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Placement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ureteric stent for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3 – 6</a:t>
            </a:r>
            <a:r>
              <a:rPr sz="2700" b="1" spc="5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weeks.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CC"/>
              </a:buClr>
              <a:buFont typeface="Arial"/>
              <a:buChar char="•"/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66FF"/>
                </a:solidFill>
                <a:latin typeface="Arial"/>
                <a:cs typeface="Arial"/>
              </a:rPr>
              <a:t>Incision Hernia</a:t>
            </a:r>
            <a:r>
              <a:rPr sz="2800" b="1" spc="10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66FF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288925" marR="6350" indent="-276860">
              <a:lnSpc>
                <a:spcPct val="109900"/>
              </a:lnSpc>
              <a:spcBef>
                <a:spcPts val="80"/>
              </a:spcBef>
              <a:buFont typeface="Arial"/>
              <a:buChar char="•"/>
              <a:tabLst>
                <a:tab pos="288925" algn="l"/>
                <a:tab pos="289560" algn="l"/>
                <a:tab pos="1607820" algn="l"/>
                <a:tab pos="2124710" algn="l"/>
                <a:tab pos="3194685" algn="l"/>
                <a:tab pos="4265930" algn="l"/>
                <a:tab pos="5659120" algn="l"/>
                <a:tab pos="6614159" algn="l"/>
                <a:tab pos="829183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e	to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lo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e	faci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l	d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efect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s	from	i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ns	for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secondary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trocars.</a:t>
            </a:r>
            <a:endParaRPr sz="2700">
              <a:latin typeface="Arial"/>
              <a:cs typeface="Arial"/>
            </a:endParaRPr>
          </a:p>
          <a:p>
            <a:pPr marL="288925" marR="5080" indent="-276860">
              <a:lnSpc>
                <a:spcPct val="109900"/>
              </a:lnSpc>
              <a:spcBef>
                <a:spcPts val="5"/>
              </a:spcBef>
              <a:buFont typeface="Arial"/>
              <a:buChar char="•"/>
              <a:tabLst>
                <a:tab pos="288925" algn="l"/>
                <a:tab pos="289560" algn="l"/>
                <a:tab pos="1618615" algn="l"/>
                <a:tab pos="2740025" algn="l"/>
                <a:tab pos="4010025" algn="l"/>
                <a:tab pos="4558030" algn="l"/>
                <a:tab pos="5906770" algn="l"/>
                <a:tab pos="6739890" algn="l"/>
                <a:tab pos="7592695" algn="l"/>
                <a:tab pos="8063865" algn="l"/>
              </a:tabLst>
            </a:pP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d	fasc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uld	be	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700" b="1" spc="-1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cate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d	with	h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lp	of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sk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n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hooks and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repaired.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147320"/>
            <a:ext cx="2898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9550" algn="l"/>
              </a:tabLst>
            </a:pP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V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sse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j</a:t>
            </a:r>
            <a:r>
              <a:rPr b="1" spc="-10" dirty="0">
                <a:solidFill>
                  <a:srgbClr val="66FFFF"/>
                </a:solidFill>
                <a:latin typeface="Arial"/>
                <a:cs typeface="Arial"/>
              </a:rPr>
              <a:t>u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y	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970" y="647700"/>
            <a:ext cx="8484235" cy="58902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27025" marR="43180" indent="-276860">
              <a:lnSpc>
                <a:spcPct val="102499"/>
              </a:lnSpc>
              <a:spcBef>
                <a:spcPts val="15"/>
              </a:spcBef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Larger vessels may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injured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by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trocar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or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veress  needle.</a:t>
            </a:r>
            <a:endParaRPr sz="2700">
              <a:latin typeface="Arial"/>
              <a:cs typeface="Arial"/>
            </a:endParaRPr>
          </a:p>
          <a:p>
            <a:pPr marL="327660" indent="-27686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CO</a:t>
            </a:r>
            <a:r>
              <a:rPr sz="2325" b="1" baseline="-23297" dirty="0">
                <a:solidFill>
                  <a:srgbClr val="FFFFCC"/>
                </a:solidFill>
                <a:latin typeface="Arial"/>
                <a:cs typeface="Arial"/>
              </a:rPr>
              <a:t>2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peritoneum may tamponade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large</a:t>
            </a:r>
            <a:r>
              <a:rPr sz="2700" b="1" spc="-1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vessel</a:t>
            </a:r>
            <a:endParaRPr sz="270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520"/>
              </a:spcBef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injury.</a:t>
            </a:r>
            <a:endParaRPr sz="2700">
              <a:latin typeface="Arial"/>
              <a:cs typeface="Arial"/>
            </a:endParaRPr>
          </a:p>
          <a:p>
            <a:pPr marL="50800" marR="847725">
              <a:lnSpc>
                <a:spcPts val="3329"/>
              </a:lnSpc>
              <a:spcBef>
                <a:spcPts val="120"/>
              </a:spcBef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When pressure normalizes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it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starts bleeding. </a:t>
            </a: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 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327660" indent="-276860">
              <a:lnSpc>
                <a:spcPts val="3195"/>
              </a:lnSpc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Examine the course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large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vessels.</a:t>
            </a:r>
            <a:endParaRPr sz="2700">
              <a:latin typeface="Arial"/>
              <a:cs typeface="Arial"/>
            </a:endParaRPr>
          </a:p>
          <a:p>
            <a:pPr marL="327025" marR="106045" indent="-276860">
              <a:lnSpc>
                <a:spcPts val="3360"/>
              </a:lnSpc>
              <a:spcBef>
                <a:spcPts val="100"/>
              </a:spcBef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Overlying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peritoneum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is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opened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with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laproscopic  scissors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or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CO</a:t>
            </a:r>
            <a:r>
              <a:rPr sz="2325" b="1" spc="-7" baseline="-25089" dirty="0">
                <a:solidFill>
                  <a:srgbClr val="FFFFCC"/>
                </a:solidFill>
                <a:latin typeface="Arial"/>
                <a:cs typeface="Arial"/>
              </a:rPr>
              <a:t>2</a:t>
            </a:r>
            <a:r>
              <a:rPr sz="2325" b="1" spc="525" baseline="-25089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laser.</a:t>
            </a:r>
            <a:endParaRPr sz="2700">
              <a:latin typeface="Arial"/>
              <a:cs typeface="Arial"/>
            </a:endParaRPr>
          </a:p>
          <a:p>
            <a:pPr marL="3717290" marR="135255" indent="-2940050">
              <a:lnSpc>
                <a:spcPct val="102499"/>
              </a:lnSpc>
              <a:spcBef>
                <a:spcPts val="2405"/>
              </a:spcBef>
            </a:pP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Hematoma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evacuated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by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alternate suction and  irrigation.</a:t>
            </a:r>
            <a:endParaRPr sz="2700">
              <a:latin typeface="Arial"/>
              <a:cs typeface="Arial"/>
            </a:endParaRPr>
          </a:p>
          <a:p>
            <a:pPr marL="327025" marR="124460" indent="-276860">
              <a:lnSpc>
                <a:spcPct val="102499"/>
              </a:lnSpc>
              <a:spcBef>
                <a:spcPts val="10"/>
              </a:spcBef>
              <a:tabLst>
                <a:tab pos="327025" algn="l"/>
                <a:tab pos="414020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*	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Laprotomy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is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required	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if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hematoma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is</a:t>
            </a:r>
            <a:r>
              <a:rPr sz="2700" b="1" spc="-7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expanding 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or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persistent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bleeding.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9090" y="4724400"/>
            <a:ext cx="85090" cy="381000"/>
          </a:xfrm>
          <a:custGeom>
            <a:avLst/>
            <a:gdLst/>
            <a:ahLst/>
            <a:cxnLst/>
            <a:rect l="l" t="t" r="r" b="b"/>
            <a:pathLst>
              <a:path w="85089" h="381000">
                <a:moveTo>
                  <a:pt x="85090" y="295910"/>
                </a:moveTo>
                <a:lnTo>
                  <a:pt x="55880" y="295910"/>
                </a:lnTo>
                <a:lnTo>
                  <a:pt x="55880" y="0"/>
                </a:lnTo>
                <a:lnTo>
                  <a:pt x="27940" y="0"/>
                </a:lnTo>
                <a:lnTo>
                  <a:pt x="27940" y="295910"/>
                </a:lnTo>
                <a:lnTo>
                  <a:pt x="0" y="295910"/>
                </a:lnTo>
                <a:lnTo>
                  <a:pt x="41910" y="381000"/>
                </a:lnTo>
                <a:lnTo>
                  <a:pt x="85090" y="29591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72390"/>
            <a:ext cx="2898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9550" algn="l"/>
              </a:tabLst>
            </a:pP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V</a:t>
            </a:r>
            <a:r>
              <a:rPr b="1" spc="-5" dirty="0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sse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j</a:t>
            </a:r>
            <a:r>
              <a:rPr b="1" spc="-10" dirty="0">
                <a:solidFill>
                  <a:srgbClr val="66FFFF"/>
                </a:solidFill>
                <a:latin typeface="Arial"/>
                <a:cs typeface="Arial"/>
              </a:rPr>
              <a:t>u</a:t>
            </a:r>
            <a:r>
              <a:rPr b="1" spc="5" dirty="0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66FFFF"/>
                </a:solidFill>
                <a:latin typeface="Arial"/>
                <a:cs typeface="Arial"/>
              </a:rPr>
              <a:t>y	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370" y="532129"/>
            <a:ext cx="8526145" cy="584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325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66FF"/>
                </a:solidFill>
                <a:latin typeface="Arial"/>
                <a:cs typeface="Arial"/>
              </a:rPr>
              <a:t>Epigastric Vessels</a:t>
            </a:r>
            <a:r>
              <a:rPr sz="2800" b="1" spc="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66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301625" marR="17780" indent="-276860">
              <a:lnSpc>
                <a:spcPts val="3020"/>
              </a:lnSpc>
              <a:spcBef>
                <a:spcPts val="170"/>
              </a:spcBef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Deep epigastric vessels most frequently injured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in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laproscopic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hysterectomy.</a:t>
            </a:r>
            <a:endParaRPr sz="2700">
              <a:latin typeface="Arial"/>
              <a:cs typeface="Arial"/>
            </a:endParaRPr>
          </a:p>
          <a:p>
            <a:pPr marL="25400" marR="5752465">
              <a:lnSpc>
                <a:spcPts val="3020"/>
              </a:lnSpc>
              <a:spcBef>
                <a:spcPts val="10"/>
              </a:spcBef>
            </a:pP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 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By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Tamponade</a:t>
            </a:r>
            <a:r>
              <a:rPr sz="2700" b="1" spc="-7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302260" indent="-276860">
              <a:lnSpc>
                <a:spcPts val="2855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Rotate second puncture sleave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by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360</a:t>
            </a:r>
            <a:r>
              <a:rPr sz="2325" b="1" spc="-7" baseline="28673" dirty="0">
                <a:solidFill>
                  <a:srgbClr val="FFFFCC"/>
                </a:solidFill>
                <a:latin typeface="Arial"/>
                <a:cs typeface="Arial"/>
              </a:rPr>
              <a:t>0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302260" indent="-276860">
              <a:lnSpc>
                <a:spcPts val="3025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By Foley’s</a:t>
            </a:r>
            <a:r>
              <a:rPr sz="2700" b="1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catheter</a:t>
            </a:r>
            <a:endParaRPr sz="2700">
              <a:latin typeface="Arial"/>
              <a:cs typeface="Arial"/>
            </a:endParaRPr>
          </a:p>
          <a:p>
            <a:pPr marL="302260" indent="-276860">
              <a:lnSpc>
                <a:spcPts val="3025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Bipolar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coutery</a:t>
            </a:r>
            <a:endParaRPr sz="2700">
              <a:latin typeface="Arial"/>
              <a:cs typeface="Arial"/>
            </a:endParaRPr>
          </a:p>
          <a:p>
            <a:pPr marL="302260" indent="-276860">
              <a:lnSpc>
                <a:spcPts val="3025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Needle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suturing</a:t>
            </a:r>
            <a:endParaRPr sz="2700">
              <a:latin typeface="Arial"/>
              <a:cs typeface="Arial"/>
            </a:endParaRPr>
          </a:p>
          <a:p>
            <a:pPr marL="302260" indent="-276860">
              <a:lnSpc>
                <a:spcPts val="3015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Small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haemostate (Mosquito</a:t>
            </a:r>
            <a:r>
              <a:rPr sz="27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clamp)</a:t>
            </a:r>
            <a:endParaRPr sz="2700">
              <a:latin typeface="Arial"/>
              <a:cs typeface="Arial"/>
            </a:endParaRPr>
          </a:p>
          <a:p>
            <a:pPr marL="25400">
              <a:lnSpc>
                <a:spcPts val="3130"/>
              </a:lnSpc>
              <a:tabLst>
                <a:tab pos="4666615" algn="l"/>
              </a:tabLst>
            </a:pPr>
            <a:r>
              <a:rPr sz="2800" b="1" spc="-5" dirty="0">
                <a:solidFill>
                  <a:srgbClr val="FF66FF"/>
                </a:solidFill>
                <a:latin typeface="Arial"/>
                <a:cs typeface="Arial"/>
              </a:rPr>
              <a:t>Ovarian </a:t>
            </a:r>
            <a:r>
              <a:rPr sz="2800" b="1" spc="-10" dirty="0">
                <a:solidFill>
                  <a:srgbClr val="FF66FF"/>
                </a:solidFill>
                <a:latin typeface="Arial"/>
                <a:cs typeface="Arial"/>
              </a:rPr>
              <a:t>or</a:t>
            </a:r>
            <a:r>
              <a:rPr sz="2800" b="1" spc="2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66FF"/>
                </a:solidFill>
                <a:latin typeface="Arial"/>
                <a:cs typeface="Arial"/>
              </a:rPr>
              <a:t>uterine</a:t>
            </a:r>
            <a:r>
              <a:rPr sz="2800" b="1" spc="1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66FF"/>
                </a:solidFill>
                <a:latin typeface="Arial"/>
                <a:cs typeface="Arial"/>
              </a:rPr>
              <a:t>vessels	</a:t>
            </a:r>
            <a:r>
              <a:rPr sz="2700" b="1" dirty="0">
                <a:solidFill>
                  <a:srgbClr val="FF66FF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25400" marR="1566545">
              <a:lnSpc>
                <a:spcPts val="3020"/>
              </a:lnSpc>
              <a:spcBef>
                <a:spcPts val="175"/>
              </a:spcBef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Injured during laproscopic hysterectomy </a:t>
            </a:r>
            <a:r>
              <a:rPr sz="2700" b="1" spc="-5" dirty="0">
                <a:solidFill>
                  <a:srgbClr val="CCFF33"/>
                </a:solidFill>
                <a:latin typeface="Arial"/>
                <a:cs typeface="Arial"/>
              </a:rPr>
              <a:t> Management </a:t>
            </a:r>
            <a:r>
              <a:rPr sz="2700" b="1" dirty="0">
                <a:solidFill>
                  <a:srgbClr val="CCFF33"/>
                </a:solidFill>
                <a:latin typeface="Arial"/>
                <a:cs typeface="Arial"/>
              </a:rPr>
              <a:t>–</a:t>
            </a:r>
            <a:endParaRPr sz="2700">
              <a:latin typeface="Arial"/>
              <a:cs typeface="Arial"/>
            </a:endParaRPr>
          </a:p>
          <a:p>
            <a:pPr marL="302260" indent="-276860">
              <a:lnSpc>
                <a:spcPts val="2860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Bipolar</a:t>
            </a:r>
            <a:r>
              <a:rPr sz="27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desiccation</a:t>
            </a:r>
            <a:endParaRPr sz="2700">
              <a:latin typeface="Arial"/>
              <a:cs typeface="Arial"/>
            </a:endParaRPr>
          </a:p>
          <a:p>
            <a:pPr marL="302260" indent="-276860">
              <a:lnSpc>
                <a:spcPts val="3135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Ureter must </a:t>
            </a:r>
            <a:r>
              <a:rPr sz="2700" b="1" spc="-10" dirty="0">
                <a:solidFill>
                  <a:srgbClr val="FFFFCC"/>
                </a:solidFill>
                <a:latin typeface="Arial"/>
                <a:cs typeface="Arial"/>
              </a:rPr>
              <a:t>be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identified before</a:t>
            </a:r>
            <a:r>
              <a:rPr sz="2700" b="1" spc="4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CC"/>
                </a:solidFill>
                <a:latin typeface="Arial"/>
                <a:cs typeface="Arial"/>
              </a:rPr>
              <a:t>desiccation.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300" y="246379"/>
            <a:ext cx="2338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FF33"/>
                </a:solidFill>
                <a:latin typeface="Arial Black"/>
                <a:cs typeface="Arial Black"/>
              </a:rPr>
              <a:t>HISTORY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172210"/>
            <a:ext cx="186055" cy="2581910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36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36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36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960" y="1196339"/>
            <a:ext cx="3455670" cy="258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3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Celioscopy  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3600" b="1" spc="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it</a:t>
            </a:r>
            <a:r>
              <a:rPr sz="36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3600" b="1" spc="5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3600" b="1" spc="-1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FFFFCC"/>
                </a:solidFill>
                <a:latin typeface="Arial"/>
                <a:cs typeface="Arial"/>
              </a:rPr>
              <a:t>py  </a:t>
            </a:r>
            <a:r>
              <a:rPr sz="3600" b="1" spc="-5" dirty="0">
                <a:solidFill>
                  <a:srgbClr val="FFFFCC"/>
                </a:solidFill>
                <a:latin typeface="Arial"/>
                <a:cs typeface="Arial"/>
              </a:rPr>
              <a:t>Laparoscopy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60" y="1791970"/>
            <a:ext cx="3689350" cy="312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17779"/>
            <a:ext cx="8205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DIATHERMY </a:t>
            </a:r>
            <a:r>
              <a:rPr sz="3600" dirty="0"/>
              <a:t>RELATED</a:t>
            </a:r>
            <a:r>
              <a:rPr sz="3600" spc="-100" dirty="0"/>
              <a:t> </a:t>
            </a:r>
            <a:r>
              <a:rPr sz="3600" dirty="0"/>
              <a:t>INJURIES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2270" y="591820"/>
            <a:ext cx="8453755" cy="44729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Due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to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621665" marR="5080" indent="-609600">
              <a:lnSpc>
                <a:spcPct val="104900"/>
              </a:lnSpc>
              <a:spcBef>
                <a:spcPts val="400"/>
              </a:spcBef>
              <a:buFont typeface="Arial"/>
              <a:buChar char="•"/>
              <a:tabLst>
                <a:tab pos="621665" algn="l"/>
                <a:tab pos="622300" algn="l"/>
                <a:tab pos="3012440" algn="l"/>
                <a:tab pos="5109210" algn="l"/>
                <a:tab pos="5688330" algn="l"/>
                <a:tab pos="6494145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adv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	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ac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va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ti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n	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f	t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e	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he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y  pedal.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Faulty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insulation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Direct</a:t>
            </a:r>
            <a:r>
              <a:rPr sz="32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coupling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Capacitative coupling</a:t>
            </a:r>
            <a:endParaRPr sz="3200">
              <a:latin typeface="Arial"/>
              <a:cs typeface="Arial"/>
            </a:endParaRPr>
          </a:p>
          <a:p>
            <a:pPr marL="12700" marR="699135" indent="584200">
              <a:lnSpc>
                <a:spcPct val="115100"/>
              </a:lnSpc>
              <a:spcBef>
                <a:spcPts val="1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Cautery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should be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used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under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vision  </a:t>
            </a:r>
            <a:r>
              <a:rPr sz="3200" b="1" spc="-5" dirty="0">
                <a:solidFill>
                  <a:srgbClr val="66FFFF"/>
                </a:solidFill>
                <a:latin typeface="Arial"/>
                <a:cs typeface="Arial"/>
              </a:rPr>
              <a:t>Injuries</a:t>
            </a: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 –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5017770"/>
            <a:ext cx="168275" cy="17132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869" y="5039359"/>
            <a:ext cx="5524500" cy="171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435">
              <a:lnSpc>
                <a:spcPct val="115399"/>
              </a:lnSpc>
              <a:spcBef>
                <a:spcPts val="95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Thermal necrosis of</a:t>
            </a:r>
            <a:r>
              <a:rPr sz="3200" b="1" spc="-9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organs.  Inadvertent organ</a:t>
            </a:r>
            <a:r>
              <a:rPr sz="3200" b="1" spc="-3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ligation.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Unrecognized</a:t>
            </a:r>
            <a:r>
              <a:rPr sz="3200" b="1" spc="-7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haemorrhage.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648200" cy="3822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43220" y="1600200"/>
              <a:ext cx="2448560" cy="4526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" y="93979"/>
            <a:ext cx="89795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9955" algn="l"/>
              </a:tabLst>
            </a:pPr>
            <a:r>
              <a:rPr sz="2600" dirty="0"/>
              <a:t>PATIENT’S	FACTORS RELATED</a:t>
            </a:r>
            <a:r>
              <a:rPr sz="2600" spc="-15" dirty="0"/>
              <a:t> </a:t>
            </a:r>
            <a:r>
              <a:rPr sz="2600" dirty="0"/>
              <a:t>COMPLICATIONS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82270" y="570229"/>
            <a:ext cx="168275" cy="22745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591820"/>
            <a:ext cx="6539230" cy="2274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25390">
              <a:lnSpc>
                <a:spcPct val="115399"/>
              </a:lnSpc>
              <a:spcBef>
                <a:spcPts val="95"/>
              </a:spcBef>
            </a:pPr>
            <a:r>
              <a:rPr sz="3200" b="1" spc="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b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es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ty 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Ascites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4430"/>
              </a:lnSpc>
              <a:spcBef>
                <a:spcPts val="24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Organomegaly –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organ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damage 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Clotting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problems –</a:t>
            </a:r>
            <a:r>
              <a:rPr sz="3200" b="1" spc="-4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haemorrhage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030" y="3478529"/>
            <a:ext cx="8096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4025" algn="l"/>
              </a:tabLst>
            </a:pPr>
            <a:r>
              <a:rPr sz="3200" spc="-5" dirty="0">
                <a:solidFill>
                  <a:srgbClr val="CCFF33"/>
                </a:solidFill>
                <a:latin typeface="Arial Black"/>
                <a:cs typeface="Arial Black"/>
              </a:rPr>
              <a:t>P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O</a:t>
            </a:r>
            <a:r>
              <a:rPr sz="3200" spc="-5" dirty="0">
                <a:solidFill>
                  <a:srgbClr val="CCFF33"/>
                </a:solidFill>
                <a:latin typeface="Arial Black"/>
                <a:cs typeface="Arial Black"/>
              </a:rPr>
              <a:t>S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T</a:t>
            </a:r>
            <a:r>
              <a:rPr sz="3200" spc="10" dirty="0">
                <a:solidFill>
                  <a:srgbClr val="CCFF33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CCFF33"/>
                </a:solidFill>
                <a:latin typeface="Arial Black"/>
                <a:cs typeface="Arial Black"/>
              </a:rPr>
              <a:t>O</a:t>
            </a:r>
            <a:r>
              <a:rPr sz="3200" spc="5" dirty="0">
                <a:solidFill>
                  <a:srgbClr val="CCFF33"/>
                </a:solidFill>
                <a:latin typeface="Arial Black"/>
                <a:cs typeface="Arial Black"/>
              </a:rPr>
              <a:t>P</a:t>
            </a:r>
            <a:r>
              <a:rPr sz="3200" spc="-5" dirty="0">
                <a:solidFill>
                  <a:srgbClr val="CCFF33"/>
                </a:solidFill>
                <a:latin typeface="Arial Black"/>
                <a:cs typeface="Arial Black"/>
              </a:rPr>
              <a:t>E</a:t>
            </a:r>
            <a:r>
              <a:rPr sz="3200" spc="10" dirty="0">
                <a:solidFill>
                  <a:srgbClr val="CCFF33"/>
                </a:solidFill>
                <a:latin typeface="Arial Black"/>
                <a:cs typeface="Arial Black"/>
              </a:rPr>
              <a:t>R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A</a:t>
            </a:r>
            <a:r>
              <a:rPr sz="3200" spc="5" dirty="0">
                <a:solidFill>
                  <a:srgbClr val="CCFF33"/>
                </a:solidFill>
                <a:latin typeface="Arial Black"/>
                <a:cs typeface="Arial Black"/>
              </a:rPr>
              <a:t>TI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VE	C</a:t>
            </a:r>
            <a:r>
              <a:rPr sz="3200" spc="-10" dirty="0">
                <a:solidFill>
                  <a:srgbClr val="CCFF33"/>
                </a:solidFill>
                <a:latin typeface="Arial Black"/>
                <a:cs typeface="Arial Black"/>
              </a:rPr>
              <a:t>O</a:t>
            </a:r>
            <a:r>
              <a:rPr sz="3200" spc="10" dirty="0">
                <a:solidFill>
                  <a:srgbClr val="CCFF33"/>
                </a:solidFill>
                <a:latin typeface="Arial Black"/>
                <a:cs typeface="Arial Black"/>
              </a:rPr>
              <a:t>M</a:t>
            </a:r>
            <a:r>
              <a:rPr sz="3200" spc="5" dirty="0">
                <a:solidFill>
                  <a:srgbClr val="CCFF33"/>
                </a:solidFill>
                <a:latin typeface="Arial Black"/>
                <a:cs typeface="Arial Black"/>
              </a:rPr>
              <a:t>P</a:t>
            </a:r>
            <a:r>
              <a:rPr sz="3200" spc="-5" dirty="0">
                <a:solidFill>
                  <a:srgbClr val="CCFF33"/>
                </a:solidFill>
                <a:latin typeface="Arial Black"/>
                <a:cs typeface="Arial Black"/>
              </a:rPr>
              <a:t>L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I</a:t>
            </a:r>
            <a:r>
              <a:rPr sz="3200" spc="10" dirty="0">
                <a:solidFill>
                  <a:srgbClr val="CCFF33"/>
                </a:solidFill>
                <a:latin typeface="Arial Black"/>
                <a:cs typeface="Arial Black"/>
              </a:rPr>
              <a:t>C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A</a:t>
            </a:r>
            <a:r>
              <a:rPr sz="3200" spc="5" dirty="0">
                <a:solidFill>
                  <a:srgbClr val="CCFF33"/>
                </a:solidFill>
                <a:latin typeface="Arial Black"/>
                <a:cs typeface="Arial Black"/>
              </a:rPr>
              <a:t>T</a:t>
            </a:r>
            <a:r>
              <a:rPr sz="3200" spc="-5" dirty="0">
                <a:solidFill>
                  <a:srgbClr val="CCFF33"/>
                </a:solidFill>
                <a:latin typeface="Arial Black"/>
                <a:cs typeface="Arial Black"/>
              </a:rPr>
              <a:t>I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CCFF33"/>
                </a:solidFill>
                <a:latin typeface="Arial Black"/>
                <a:cs typeface="Arial Black"/>
              </a:rPr>
              <a:t>N</a:t>
            </a: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70" y="3945890"/>
            <a:ext cx="168275" cy="22606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3967479"/>
            <a:ext cx="7258050" cy="226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9455">
              <a:lnSpc>
                <a:spcPct val="115100"/>
              </a:lnSpc>
              <a:spcBef>
                <a:spcPts val="10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Concealed injury to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organs 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Delayed fecal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 fistula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Port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site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metastasis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Recidual air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(Referred </a:t>
            </a: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chest 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or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shoulder</a:t>
            </a:r>
            <a:r>
              <a:rPr sz="24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pain)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660" y="48259"/>
            <a:ext cx="4975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CONTRAINDICATIONS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0">
              <a:lnSpc>
                <a:spcPct val="115300"/>
              </a:lnSpc>
              <a:spcBef>
                <a:spcPts val="100"/>
              </a:spcBef>
            </a:pPr>
            <a:r>
              <a:rPr spc="-5" dirty="0"/>
              <a:t>Generalized</a:t>
            </a:r>
            <a:r>
              <a:rPr spc="-75" dirty="0"/>
              <a:t> </a:t>
            </a:r>
            <a:r>
              <a:rPr spc="-5" dirty="0"/>
              <a:t>peritonitis  Intestinal obstruction  Clotting abnormalities  Liver</a:t>
            </a:r>
            <a:r>
              <a:rPr spc="-15" dirty="0"/>
              <a:t> </a:t>
            </a:r>
            <a:r>
              <a:rPr spc="-5" dirty="0"/>
              <a:t>cirrhosis</a:t>
            </a:r>
          </a:p>
          <a:p>
            <a:pPr marL="12700" marR="5080">
              <a:lnSpc>
                <a:spcPct val="115300"/>
              </a:lnSpc>
            </a:pPr>
            <a:r>
              <a:rPr spc="-5" dirty="0"/>
              <a:t>Failure </a:t>
            </a:r>
            <a:r>
              <a:rPr dirty="0"/>
              <a:t>to </a:t>
            </a:r>
            <a:r>
              <a:rPr spc="-5" dirty="0"/>
              <a:t>tolerate general anesthesia  Uncontrolled</a:t>
            </a:r>
            <a:r>
              <a:rPr spc="-15" dirty="0"/>
              <a:t> </a:t>
            </a:r>
            <a:r>
              <a:rPr dirty="0"/>
              <a:t>shock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665479"/>
            <a:ext cx="18884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66FFFF"/>
                </a:solidFill>
                <a:latin typeface="Arial"/>
                <a:cs typeface="Arial"/>
              </a:rPr>
              <a:t>Absolute</a:t>
            </a:r>
            <a:r>
              <a:rPr sz="3000" b="1" spc="-6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1101090"/>
            <a:ext cx="159385" cy="31877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70" y="4354829"/>
            <a:ext cx="17170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66FFFF"/>
                </a:solidFill>
                <a:latin typeface="Arial"/>
                <a:cs typeface="Arial"/>
              </a:rPr>
              <a:t>Relative</a:t>
            </a:r>
            <a:r>
              <a:rPr sz="3000" b="1" spc="-9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6FFFF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70" y="4790440"/>
            <a:ext cx="159385" cy="16065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4812029"/>
            <a:ext cx="5464175" cy="160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Multiple abdominal adhesions  Organomegaly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Abdominal aortic</a:t>
            </a:r>
            <a:r>
              <a:rPr sz="30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aneurysm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7060" marR="5080" indent="-1705610">
              <a:lnSpc>
                <a:spcPct val="100000"/>
              </a:lnSpc>
              <a:spcBef>
                <a:spcPts val="100"/>
              </a:spcBef>
            </a:pPr>
            <a:r>
              <a:rPr dirty="0"/>
              <a:t>COMPLICATIONS OF</a:t>
            </a:r>
            <a:r>
              <a:rPr spc="-75" dirty="0"/>
              <a:t> </a:t>
            </a:r>
            <a:r>
              <a:rPr dirty="0"/>
              <a:t>LAPROSCOPIC  APPENDICECTOMY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916940"/>
            <a:ext cx="8168640" cy="544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ts val="3085"/>
              </a:lnSpc>
              <a:spcBef>
                <a:spcPts val="1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Bleeding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ts val="3050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Inferior epigastric artery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ts val="3050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Appendicular</a:t>
            </a:r>
            <a:r>
              <a:rPr sz="26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artery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ts val="3050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Retroperitoneal</a:t>
            </a:r>
            <a:r>
              <a:rPr sz="26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vessels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3050"/>
              </a:lnSpc>
              <a:buAutoNum type="arabicPeriod" startAt="5"/>
              <a:tabLst>
                <a:tab pos="621665" algn="l"/>
                <a:tab pos="622300" algn="l"/>
              </a:tabLst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Perforation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 the</a:t>
            </a:r>
            <a:r>
              <a:rPr sz="26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bowel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ts val="3050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By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trocar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ts val="3050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Inadvertent electrosurgical</a:t>
            </a:r>
            <a:r>
              <a:rPr sz="26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injury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ts val="3050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slippage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appendix base</a:t>
            </a:r>
            <a:r>
              <a:rPr sz="26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loops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305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Injury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to bladder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293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500" b="1" spc="-5" dirty="0">
                <a:solidFill>
                  <a:srgbClr val="FFFFCC"/>
                </a:solidFill>
                <a:latin typeface="Arial"/>
                <a:cs typeface="Arial"/>
              </a:rPr>
              <a:t>Postoperative intraabdominal and pelvic</a:t>
            </a:r>
            <a:r>
              <a:rPr sz="25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FFCC"/>
                </a:solidFill>
                <a:latin typeface="Arial"/>
                <a:cs typeface="Arial"/>
              </a:rPr>
              <a:t>abscess.</a:t>
            </a:r>
            <a:endParaRPr sz="2500">
              <a:latin typeface="Arial"/>
              <a:cs typeface="Arial"/>
            </a:endParaRPr>
          </a:p>
          <a:p>
            <a:pPr marL="622300" indent="-609600">
              <a:lnSpc>
                <a:spcPts val="305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Wound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infections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305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Incomplete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appendecectomy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305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Incisional</a:t>
            </a:r>
            <a:r>
              <a:rPr sz="26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hernia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3085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DVT and pulmonary embolism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9580" marR="5080" indent="-1706880">
              <a:lnSpc>
                <a:spcPct val="100000"/>
              </a:lnSpc>
              <a:spcBef>
                <a:spcPts val="100"/>
              </a:spcBef>
            </a:pPr>
            <a:r>
              <a:rPr dirty="0"/>
              <a:t>COMPLICATIONS </a:t>
            </a:r>
            <a:r>
              <a:rPr spc="-5" dirty="0"/>
              <a:t>OF </a:t>
            </a:r>
            <a:r>
              <a:rPr dirty="0"/>
              <a:t>LAPAROSCOPIC  CHOLECYSTECTOMY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916940"/>
            <a:ext cx="822579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 algn="just">
              <a:lnSpc>
                <a:spcPts val="3085"/>
              </a:lnSpc>
              <a:spcBef>
                <a:spcPts val="100"/>
              </a:spcBef>
              <a:buFont typeface="Arial"/>
              <a:buChar char="•"/>
              <a:tabLst>
                <a:tab pos="622300" algn="l"/>
              </a:tabLst>
            </a:pPr>
            <a:r>
              <a:rPr sz="2600" b="1" spc="-5" dirty="0">
                <a:solidFill>
                  <a:srgbClr val="FF66FF"/>
                </a:solidFill>
                <a:latin typeface="Arial"/>
                <a:cs typeface="Arial"/>
              </a:rPr>
              <a:t>Bile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Leak</a:t>
            </a:r>
            <a:r>
              <a:rPr sz="2600" b="1" spc="2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621665" marR="288290" lvl="1" algn="just">
              <a:lnSpc>
                <a:spcPts val="3050"/>
              </a:lnSpc>
              <a:spcBef>
                <a:spcPts val="125"/>
              </a:spcBef>
              <a:buChar char="-"/>
              <a:tabLst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Recognized by presence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bile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the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drain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bottle.</a:t>
            </a:r>
            <a:endParaRPr sz="2600">
              <a:latin typeface="Arial"/>
              <a:cs typeface="Arial"/>
            </a:endParaRPr>
          </a:p>
          <a:p>
            <a:pPr marL="621665" marR="337185" lvl="1" indent="22860" algn="just">
              <a:lnSpc>
                <a:spcPts val="3050"/>
              </a:lnSpc>
              <a:buChar char="-"/>
              <a:tabLst>
                <a:tab pos="94996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Patient returns after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3-5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days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with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pain and  tenderness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the right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upper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quadrant of the  abdomen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and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 jaundice</a:t>
            </a:r>
            <a:endParaRPr sz="2600">
              <a:latin typeface="Arial"/>
              <a:cs typeface="Arial"/>
            </a:endParaRPr>
          </a:p>
          <a:p>
            <a:pPr marL="621665" marR="5080" lvl="1">
              <a:lnSpc>
                <a:spcPts val="3050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May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arise from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cystic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duct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stump divided  cystohepatic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duct of Luschka,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injury to a major 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bile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duct.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4403090"/>
            <a:ext cx="18846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Diagnosis</a:t>
            </a:r>
            <a:r>
              <a:rPr sz="2600" b="1" spc="-6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5177790"/>
            <a:ext cx="22529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2600" b="1" spc="-6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470" y="4403090"/>
            <a:ext cx="5063490" cy="11963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2780030">
              <a:lnSpc>
                <a:spcPts val="3050"/>
              </a:lnSpc>
              <a:spcBef>
                <a:spcPts val="259"/>
              </a:spcBef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by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USG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or CT  by early</a:t>
            </a:r>
            <a:r>
              <a:rPr sz="2600" b="1" spc="-8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ERCP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60"/>
              </a:lnSpc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Temporary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biliary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stent</a:t>
            </a:r>
            <a:r>
              <a:rPr sz="26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inserted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470" y="5566409"/>
            <a:ext cx="5712460" cy="80899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927100" marR="5080" indent="-914400">
              <a:lnSpc>
                <a:spcPts val="3050"/>
              </a:lnSpc>
              <a:spcBef>
                <a:spcPts val="259"/>
              </a:spcBef>
              <a:tabLst>
                <a:tab pos="2644140" algn="l"/>
                <a:tab pos="520319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en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do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sc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600" b="1" spc="1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ll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y	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ec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m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ess</a:t>
            </a:r>
            <a:r>
              <a:rPr sz="2600" b="1" spc="1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	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he 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biliary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system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47320"/>
            <a:ext cx="8458835" cy="19443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760"/>
              </a:spcBef>
              <a:buClr>
                <a:srgbClr val="FF66FF"/>
              </a:buClr>
              <a:buFont typeface="Arial"/>
              <a:buAutoNum type="arabicPeriod" startAt="2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Major </a:t>
            </a:r>
            <a:r>
              <a:rPr sz="2600" b="1" spc="-5" dirty="0">
                <a:solidFill>
                  <a:srgbClr val="FF66FF"/>
                </a:solidFill>
                <a:latin typeface="Arial"/>
                <a:cs typeface="Arial"/>
              </a:rPr>
              <a:t>Bile </a:t>
            </a:r>
            <a:r>
              <a:rPr sz="2600" b="1" spc="5" dirty="0">
                <a:solidFill>
                  <a:srgbClr val="FF66FF"/>
                </a:solidFill>
                <a:latin typeface="Arial"/>
                <a:cs typeface="Arial"/>
              </a:rPr>
              <a:t>Duct </a:t>
            </a:r>
            <a:r>
              <a:rPr sz="2600" b="1" spc="-5" dirty="0">
                <a:solidFill>
                  <a:srgbClr val="FF66FF"/>
                </a:solidFill>
                <a:latin typeface="Arial"/>
                <a:cs typeface="Arial"/>
              </a:rPr>
              <a:t>Injury</a:t>
            </a:r>
            <a:r>
              <a:rPr sz="2600" b="1" spc="-2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ct val="100000"/>
              </a:lnSpc>
              <a:spcBef>
                <a:spcPts val="660"/>
              </a:spcBef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Incidence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is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1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300-500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laproscopies.</a:t>
            </a:r>
            <a:endParaRPr sz="2600">
              <a:latin typeface="Arial"/>
              <a:cs typeface="Arial"/>
            </a:endParaRPr>
          </a:p>
          <a:p>
            <a:pPr marL="927100" marR="5080" lvl="1" indent="-304800">
              <a:lnSpc>
                <a:spcPct val="120800"/>
              </a:lnSpc>
              <a:spcBef>
                <a:spcPts val="10"/>
              </a:spcBef>
              <a:buChar char="-"/>
              <a:tabLst>
                <a:tab pos="926465" algn="l"/>
                <a:tab pos="927100" algn="l"/>
              </a:tabLst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It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includes complete transaction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and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clipping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common duct.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1303" y="3983990"/>
            <a:ext cx="3027680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235">
              <a:lnSpc>
                <a:spcPct val="121200"/>
              </a:lnSpc>
              <a:spcBef>
                <a:spcPts val="95"/>
              </a:spcBef>
              <a:tabLst>
                <a:tab pos="1031240" algn="l"/>
                <a:tab pos="1251585" algn="l"/>
                <a:tab pos="1682750" algn="l"/>
                <a:tab pos="2225040" algn="l"/>
                <a:tab pos="2737485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ct		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j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ri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es	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is  wi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th	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n	a	u</a:t>
            </a:r>
            <a:r>
              <a:rPr sz="2600" b="1" spc="10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2600" b="1" spc="-10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2628900"/>
            <a:ext cx="5396865" cy="281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Diagnosis</a:t>
            </a:r>
            <a:r>
              <a:rPr sz="2600" b="1" spc="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–	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by early</a:t>
            </a:r>
            <a:r>
              <a:rPr sz="26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ERCP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Management</a:t>
            </a:r>
            <a:r>
              <a:rPr sz="2600" b="1" spc="-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FF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621665" marR="5080" indent="-609600">
              <a:lnSpc>
                <a:spcPct val="121000"/>
              </a:lnSpc>
              <a:spcBef>
                <a:spcPts val="5"/>
              </a:spcBef>
              <a:tabLst>
                <a:tab pos="621665" algn="l"/>
                <a:tab pos="2323465" algn="l"/>
                <a:tab pos="2957830" algn="l"/>
                <a:tab pos="3271520" algn="l"/>
                <a:tab pos="3580129" algn="l"/>
                <a:tab pos="4310380" algn="l"/>
                <a:tab pos="4791075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*	Management	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		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major	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bile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complex	and		best	dealt  specializing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 their</a:t>
            </a:r>
            <a:r>
              <a:rPr sz="2600" b="1" spc="-7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treatment.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4670" y="1718310"/>
            <a:ext cx="2994660" cy="3267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0"/>
            <a:ext cx="7768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5390" marR="5080" indent="-247269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COMPLICATIONS </a:t>
            </a:r>
            <a:r>
              <a:rPr sz="3000" dirty="0"/>
              <a:t>OF </a:t>
            </a:r>
            <a:r>
              <a:rPr sz="3000" spc="-5" dirty="0"/>
              <a:t>LAPAROSCOPIC  COLECTOMY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06070" y="764540"/>
            <a:ext cx="8139430" cy="545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ts val="3085"/>
              </a:lnSpc>
              <a:spcBef>
                <a:spcPts val="10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Bowel </a:t>
            </a:r>
            <a:r>
              <a:rPr sz="2600" b="1" spc="-5" dirty="0">
                <a:solidFill>
                  <a:srgbClr val="FF66FF"/>
                </a:solidFill>
                <a:latin typeface="Arial"/>
                <a:cs typeface="Arial"/>
              </a:rPr>
              <a:t>Injuries</a:t>
            </a:r>
            <a:r>
              <a:rPr sz="2600" b="1" spc="-1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621665" marR="379095" lvl="1">
              <a:lnSpc>
                <a:spcPts val="3050"/>
              </a:lnSpc>
              <a:spcBef>
                <a:spcPts val="125"/>
              </a:spcBef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The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viscra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and small bowel including the  duodenum, may be damaged by grasping or  cauterizing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instruments.</a:t>
            </a:r>
            <a:endParaRPr sz="2600">
              <a:latin typeface="Arial"/>
              <a:cs typeface="Arial"/>
            </a:endParaRPr>
          </a:p>
          <a:p>
            <a:pPr marL="927100" lvl="1" indent="-305435">
              <a:lnSpc>
                <a:spcPts val="2925"/>
              </a:lnSpc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Spleenic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injury</a:t>
            </a:r>
            <a:endParaRPr sz="2600">
              <a:latin typeface="Arial"/>
              <a:cs typeface="Arial"/>
            </a:endParaRPr>
          </a:p>
          <a:p>
            <a:pPr marL="621665" marR="5080" lvl="1">
              <a:lnSpc>
                <a:spcPts val="3050"/>
              </a:lnSpc>
              <a:spcBef>
                <a:spcPts val="125"/>
              </a:spcBef>
              <a:buChar char="-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Minimize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this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by using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open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insertion 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of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first  cannula and subsequent cannula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insertion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under</a:t>
            </a:r>
            <a:r>
              <a:rPr sz="26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vision.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25"/>
              </a:lnSpc>
              <a:tabLst>
                <a:tab pos="621665" algn="l"/>
              </a:tabLst>
            </a:pP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5.	Vessel </a:t>
            </a:r>
            <a:r>
              <a:rPr sz="2600" b="1" spc="-5" dirty="0">
                <a:solidFill>
                  <a:srgbClr val="FF66FF"/>
                </a:solidFill>
                <a:latin typeface="Arial"/>
                <a:cs typeface="Arial"/>
              </a:rPr>
              <a:t>Injuries</a:t>
            </a:r>
            <a:r>
              <a:rPr sz="2600" b="1" spc="-1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621665" marR="162560">
              <a:lnSpc>
                <a:spcPts val="3050"/>
              </a:lnSpc>
              <a:spcBef>
                <a:spcPts val="125"/>
              </a:spcBef>
              <a:tabLst>
                <a:tab pos="926465" algn="l"/>
              </a:tabLst>
            </a:pP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-	Mesenteric vessels,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iliac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vessels,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epigastric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vessels and innominate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vessels.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2925"/>
              </a:lnSpc>
              <a:buAutoNum type="arabicPeriod" startAt="7"/>
              <a:tabLst>
                <a:tab pos="621665" algn="l"/>
                <a:tab pos="622300" algn="l"/>
              </a:tabLst>
            </a:pPr>
            <a:r>
              <a:rPr sz="2600" b="1" spc="-5" dirty="0">
                <a:solidFill>
                  <a:srgbClr val="FF66FF"/>
                </a:solidFill>
                <a:latin typeface="Arial"/>
                <a:cs typeface="Arial"/>
              </a:rPr>
              <a:t>Injury to</a:t>
            </a:r>
            <a:r>
              <a:rPr sz="2600" b="1" spc="5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Ureter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3050"/>
              </a:lnSpc>
              <a:buAutoNum type="arabicPeriod" startAt="7"/>
              <a:tabLst>
                <a:tab pos="621665" algn="l"/>
                <a:tab pos="622300" algn="l"/>
              </a:tabLst>
            </a:pPr>
            <a:r>
              <a:rPr sz="2600" b="1" spc="5" dirty="0">
                <a:solidFill>
                  <a:srgbClr val="FF66FF"/>
                </a:solidFill>
                <a:latin typeface="Arial"/>
                <a:cs typeface="Arial"/>
              </a:rPr>
              <a:t>Post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operative</a:t>
            </a:r>
            <a:r>
              <a:rPr sz="2600" b="1" spc="-2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bleeding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3085"/>
              </a:lnSpc>
              <a:buAutoNum type="arabicPeriod" startAt="7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66FF"/>
                </a:solidFill>
                <a:latin typeface="Arial"/>
                <a:cs typeface="Arial"/>
              </a:rPr>
              <a:t>Port site</a:t>
            </a:r>
            <a:r>
              <a:rPr sz="2600" b="1" spc="-5" dirty="0">
                <a:solidFill>
                  <a:srgbClr val="FF66FF"/>
                </a:solidFill>
                <a:latin typeface="Arial"/>
                <a:cs typeface="Arial"/>
              </a:rPr>
              <a:t> metastasis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679" y="215900"/>
            <a:ext cx="2590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HI</a:t>
            </a:r>
            <a:r>
              <a:rPr sz="4000" spc="-10" dirty="0"/>
              <a:t>ST</a:t>
            </a:r>
            <a:r>
              <a:rPr sz="4000" spc="-15" dirty="0"/>
              <a:t>O</a:t>
            </a:r>
            <a:r>
              <a:rPr sz="4000" dirty="0"/>
              <a:t>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4139" y="1140459"/>
            <a:ext cx="70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9</a:t>
            </a: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0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269" y="1140459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Kelling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165859"/>
            <a:ext cx="42811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CC"/>
                </a:solidFill>
                <a:latin typeface="Arial"/>
                <a:cs typeface="Arial"/>
              </a:rPr>
              <a:t>1st </a:t>
            </a:r>
            <a:r>
              <a:rPr sz="2200" b="1" spc="-5" dirty="0">
                <a:solidFill>
                  <a:srgbClr val="FFFFCC"/>
                </a:solidFill>
                <a:latin typeface="Arial"/>
                <a:cs typeface="Arial"/>
              </a:rPr>
              <a:t>laparoscopic examination</a:t>
            </a:r>
            <a:r>
              <a:rPr sz="2200" b="1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1540" y="1506220"/>
            <a:ext cx="57899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5575" algn="l"/>
              </a:tabLst>
            </a:pPr>
            <a:r>
              <a:rPr sz="2200" b="1" spc="-5" dirty="0">
                <a:solidFill>
                  <a:srgbClr val="FFFFCC"/>
                </a:solidFill>
                <a:latin typeface="Times New Roman"/>
                <a:cs typeface="Times New Roman"/>
              </a:rPr>
              <a:t>abdominal	</a:t>
            </a:r>
            <a:r>
              <a:rPr sz="2200" b="1" spc="-5" dirty="0">
                <a:solidFill>
                  <a:srgbClr val="FFFFCC"/>
                </a:solidFill>
                <a:latin typeface="Arial"/>
                <a:cs typeface="Arial"/>
              </a:rPr>
              <a:t>cavity </a:t>
            </a:r>
            <a:r>
              <a:rPr sz="2200" b="1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2200" b="1" spc="-5" dirty="0">
                <a:solidFill>
                  <a:srgbClr val="FFFFCC"/>
                </a:solidFill>
                <a:latin typeface="Arial"/>
                <a:cs typeface="Arial"/>
              </a:rPr>
              <a:t>rats called it</a:t>
            </a:r>
            <a:r>
              <a:rPr sz="22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CC"/>
                </a:solidFill>
                <a:latin typeface="Arial"/>
                <a:cs typeface="Arial"/>
              </a:rPr>
              <a:t>celioscopy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440" y="2176779"/>
            <a:ext cx="70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19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11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5269" y="2176779"/>
            <a:ext cx="142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Jac</a:t>
            </a:r>
            <a:r>
              <a:rPr sz="2400" b="1" spc="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be</a:t>
            </a:r>
            <a:r>
              <a:rPr sz="2400" b="1" spc="5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8670" y="2176779"/>
            <a:ext cx="3197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1</a:t>
            </a:r>
            <a:r>
              <a:rPr sz="2100" b="1" spc="-7" baseline="27777" dirty="0">
                <a:solidFill>
                  <a:srgbClr val="FFFFCC"/>
                </a:solidFill>
                <a:latin typeface="Arial"/>
                <a:cs typeface="Arial"/>
              </a:rPr>
              <a:t>st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human</a:t>
            </a:r>
            <a:r>
              <a:rPr sz="2400" b="1" spc="-15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laproscopy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5089" y="2949872"/>
          <a:ext cx="8750935" cy="1803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139">
                <a:tc>
                  <a:txBody>
                    <a:bodyPr/>
                    <a:lstStyle/>
                    <a:p>
                      <a:pPr marR="306705" algn="r">
                        <a:lnSpc>
                          <a:spcPts val="2655"/>
                        </a:lnSpc>
                      </a:pPr>
                      <a:r>
                        <a:rPr sz="2400" b="1" spc="-1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2400" b="1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655"/>
                        </a:lnSpc>
                      </a:pPr>
                      <a:r>
                        <a:rPr sz="2400" b="1" spc="-1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Veress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2655"/>
                        </a:lnSpc>
                      </a:pP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Spring loaded obturator needle</a:t>
                      </a:r>
                      <a:r>
                        <a:rPr sz="2400" b="1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 for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2750"/>
                        </a:lnSpc>
                      </a:pP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pneumoperitoneum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R="306705" algn="r">
                        <a:lnSpc>
                          <a:spcPts val="2750"/>
                        </a:lnSpc>
                      </a:pPr>
                      <a:r>
                        <a:rPr sz="2400" b="1" spc="-1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2400" b="1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750"/>
                        </a:lnSpc>
                      </a:pP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Hopkins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2750"/>
                        </a:lnSpc>
                      </a:pPr>
                      <a:r>
                        <a:rPr sz="2400" b="1" spc="-1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Developed </a:t>
                      </a: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Rod Lens Optical</a:t>
                      </a:r>
                      <a:r>
                        <a:rPr sz="2400" b="1" spc="2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19">
                <a:tc>
                  <a:txBody>
                    <a:bodyPr/>
                    <a:lstStyle/>
                    <a:p>
                      <a:pPr marR="320040" algn="r">
                        <a:lnSpc>
                          <a:spcPts val="2810"/>
                        </a:lnSpc>
                        <a:spcBef>
                          <a:spcPts val="1310"/>
                        </a:spcBef>
                      </a:pPr>
                      <a:r>
                        <a:rPr sz="2400" b="1" spc="-1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400" b="1" spc="-1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2400" b="1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637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810"/>
                        </a:lnSpc>
                        <a:spcBef>
                          <a:spcPts val="1310"/>
                        </a:spcBef>
                      </a:pP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Semm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6370" marB="0"/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2810"/>
                        </a:lnSpc>
                        <a:spcBef>
                          <a:spcPts val="1310"/>
                        </a:spcBef>
                      </a:pPr>
                      <a:r>
                        <a:rPr sz="2400" b="1" spc="-1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Developed </a:t>
                      </a: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automatic insufflators</a:t>
                      </a:r>
                      <a:r>
                        <a:rPr sz="2400" b="1" spc="3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63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80339" y="473710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CC"/>
                </a:solidFill>
                <a:latin typeface="Times New Roman"/>
                <a:cs typeface="Times New Roman"/>
              </a:rPr>
              <a:t>70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8670" y="4737100"/>
            <a:ext cx="5581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instruments 1</a:t>
            </a:r>
            <a:r>
              <a:rPr sz="2100" b="1" spc="-7" baseline="27777" dirty="0">
                <a:solidFill>
                  <a:srgbClr val="FFFFCC"/>
                </a:solidFill>
                <a:latin typeface="Arial"/>
                <a:cs typeface="Arial"/>
              </a:rPr>
              <a:t>st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lap appendisectomy.  Father of modern laproscopic</a:t>
            </a: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440" y="5834379"/>
            <a:ext cx="70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19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87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3070" y="5834379"/>
            <a:ext cx="1064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1</a:t>
            </a:r>
            <a:r>
              <a:rPr sz="2100" b="1" spc="-7" baseline="27777" dirty="0">
                <a:solidFill>
                  <a:srgbClr val="FFFFCC"/>
                </a:solidFill>
                <a:latin typeface="Arial"/>
                <a:cs typeface="Arial"/>
              </a:rPr>
              <a:t>st</a:t>
            </a:r>
            <a:r>
              <a:rPr sz="2100" b="1" spc="330" baseline="27777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L.C.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5269" y="5834379"/>
            <a:ext cx="1042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Philip  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et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6270" y="1645920"/>
              <a:ext cx="5872480" cy="2639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0" y="200659"/>
            <a:ext cx="50806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233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EQUIPMENT &amp;  </a:t>
            </a:r>
            <a:r>
              <a:rPr sz="3600" spc="-5" dirty="0"/>
              <a:t>INS</a:t>
            </a:r>
            <a:r>
              <a:rPr sz="3600" spc="10" dirty="0"/>
              <a:t>T</a:t>
            </a:r>
            <a:r>
              <a:rPr sz="3600" spc="-15" dirty="0"/>
              <a:t>R</a:t>
            </a:r>
            <a:r>
              <a:rPr sz="3600" dirty="0"/>
              <a:t>UM</a:t>
            </a:r>
            <a:r>
              <a:rPr sz="3600" spc="-5" dirty="0"/>
              <a:t>EN</a:t>
            </a:r>
            <a:r>
              <a:rPr sz="3600" spc="10" dirty="0"/>
              <a:t>T</a:t>
            </a:r>
            <a:r>
              <a:rPr sz="3600" spc="-15" dirty="0"/>
              <a:t>A</a:t>
            </a:r>
            <a:r>
              <a:rPr sz="3600" spc="10" dirty="0"/>
              <a:t>T</a:t>
            </a:r>
            <a:r>
              <a:rPr sz="3600" spc="-5" dirty="0"/>
              <a:t>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6070" y="215265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960" y="2174240"/>
            <a:ext cx="4862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OPTICAL</a:t>
            </a:r>
            <a:r>
              <a:rPr sz="3200" b="1" spc="-5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INSTRUMENTS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315340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2960" y="3175000"/>
            <a:ext cx="7374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ABDOMINAL ACCESS</a:t>
            </a:r>
            <a:r>
              <a:rPr sz="3200" b="1" spc="-4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INSTRUMENTS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70" y="415417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960" y="4175759"/>
            <a:ext cx="6356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LAPAROSCOPIC</a:t>
            </a:r>
            <a:r>
              <a:rPr sz="3200" b="1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INSTRUMENTS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414020"/>
            <a:ext cx="7543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OPTICAL</a:t>
            </a:r>
            <a:r>
              <a:rPr sz="4400" spc="-20" dirty="0"/>
              <a:t> </a:t>
            </a:r>
            <a:r>
              <a:rPr sz="4400" spc="-5" dirty="0"/>
              <a:t>INSTRUMENTS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2270" y="2320290"/>
            <a:ext cx="5087620" cy="229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indent="-360680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372745" algn="l"/>
                <a:tab pos="373380" algn="l"/>
              </a:tabLst>
            </a:pPr>
            <a:r>
              <a:rPr sz="3400" b="1" dirty="0">
                <a:solidFill>
                  <a:srgbClr val="66FFFF"/>
                </a:solidFill>
                <a:latin typeface="Arial"/>
                <a:cs typeface="Arial"/>
              </a:rPr>
              <a:t>- </a:t>
            </a:r>
            <a:r>
              <a:rPr sz="3400" b="1" spc="-5" dirty="0">
                <a:solidFill>
                  <a:srgbClr val="66FFFF"/>
                </a:solidFill>
                <a:latin typeface="Arial"/>
                <a:cs typeface="Arial"/>
              </a:rPr>
              <a:t>ROD LENS</a:t>
            </a:r>
            <a:r>
              <a:rPr sz="3400" b="1" spc="-5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66FFFF"/>
                </a:solidFill>
                <a:latin typeface="Arial"/>
                <a:cs typeface="Arial"/>
              </a:rPr>
              <a:t>SYSTEM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79900"/>
              </a:lnSpc>
              <a:buAutoNum type="romanUcPeriod"/>
              <a:tabLst>
                <a:tab pos="462915" algn="l"/>
                <a:tab pos="463550" algn="l"/>
                <a:tab pos="575945" algn="l"/>
              </a:tabLst>
            </a:pP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- </a:t>
            </a:r>
            <a:r>
              <a:rPr sz="3200" b="1" spc="-5" dirty="0">
                <a:solidFill>
                  <a:srgbClr val="66FFFF"/>
                </a:solidFill>
                <a:latin typeface="Arial"/>
                <a:cs typeface="Arial"/>
              </a:rPr>
              <a:t>FIBER OPTIC </a:t>
            </a: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CABLES  III		- LIGHT</a:t>
            </a:r>
            <a:r>
              <a:rPr sz="3200" b="1" spc="-2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6FFFF"/>
                </a:solidFill>
                <a:latin typeface="Arial"/>
                <a:cs typeface="Arial"/>
              </a:rPr>
              <a:t>SOURCES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09" y="231140"/>
            <a:ext cx="84023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LAPAROSCOPIC</a:t>
            </a:r>
            <a:r>
              <a:rPr sz="3800" spc="-60" dirty="0"/>
              <a:t> </a:t>
            </a:r>
            <a:r>
              <a:rPr sz="3800" dirty="0"/>
              <a:t>INSTRUMENTS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82270" y="947420"/>
            <a:ext cx="8456295" cy="592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8955" marR="5080" indent="-516890">
              <a:lnSpc>
                <a:spcPct val="110200"/>
              </a:lnSpc>
              <a:spcBef>
                <a:spcPts val="95"/>
              </a:spcBef>
              <a:buFont typeface="Arial"/>
              <a:buChar char="-"/>
              <a:tabLst>
                <a:tab pos="528955" algn="l"/>
                <a:tab pos="529590" algn="l"/>
                <a:tab pos="1966595" algn="l"/>
                <a:tab pos="2837815" algn="l"/>
                <a:tab pos="4926330" algn="l"/>
                <a:tab pos="8058150" algn="l"/>
              </a:tabLst>
            </a:pP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es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e	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e	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e	t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ra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ma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n	</a:t>
            </a:r>
            <a:r>
              <a:rPr sz="3200" b="1" spc="5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f  the instruments used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in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open</a:t>
            </a:r>
            <a:r>
              <a:rPr sz="3200" b="1" spc="-5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surgeries.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Aspirator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Dissecting forceps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Grasping instruments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Scissors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Clip applicator</a:t>
            </a:r>
            <a:r>
              <a:rPr sz="32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Staples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Sutures / needles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Needle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holder</a:t>
            </a:r>
            <a:endParaRPr sz="3200">
              <a:latin typeface="Arial"/>
              <a:cs typeface="Arial"/>
            </a:endParaRPr>
          </a:p>
          <a:p>
            <a:pPr marL="529590" indent="-516890">
              <a:lnSpc>
                <a:spcPct val="100000"/>
              </a:lnSpc>
              <a:spcBef>
                <a:spcPts val="380"/>
              </a:spcBef>
              <a:buFont typeface="Arial"/>
              <a:buChar char="-"/>
              <a:tabLst>
                <a:tab pos="528955" algn="l"/>
                <a:tab pos="529590" algn="l"/>
              </a:tabLst>
            </a:pP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Cautery (mono &amp; bi</a:t>
            </a:r>
            <a:r>
              <a:rPr sz="32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Arial"/>
                <a:cs typeface="Arial"/>
              </a:rPr>
              <a:t>polar)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830" y="276859"/>
            <a:ext cx="8232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CFF33"/>
                </a:solidFill>
                <a:latin typeface="Arial Black"/>
                <a:cs typeface="Arial Black"/>
              </a:rPr>
              <a:t>ABDOMINAL ACCESS</a:t>
            </a:r>
            <a:r>
              <a:rPr sz="3200" spc="-15" dirty="0">
                <a:solidFill>
                  <a:srgbClr val="CCFF33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CCFF33"/>
                </a:solidFill>
                <a:latin typeface="Arial Black"/>
                <a:cs typeface="Arial Black"/>
              </a:rPr>
              <a:t>INSTRUMENTS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1323340"/>
            <a:ext cx="3215640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Open</a:t>
            </a:r>
            <a:r>
              <a:rPr sz="3200" b="1" spc="-9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Technique 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Hasson</a:t>
            </a:r>
            <a:r>
              <a:rPr sz="3200" b="1" spc="-9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Cannula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4270" y="1323340"/>
            <a:ext cx="3530600" cy="2759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95"/>
              </a:spcBef>
            </a:pPr>
            <a:r>
              <a:rPr sz="3200" b="1" dirty="0">
                <a:solidFill>
                  <a:srgbClr val="66FFFF"/>
                </a:solidFill>
                <a:latin typeface="Arial"/>
                <a:cs typeface="Arial"/>
              </a:rPr>
              <a:t>Closed</a:t>
            </a:r>
            <a:r>
              <a:rPr sz="3200" b="1" spc="-6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6FFFF"/>
                </a:solidFill>
                <a:latin typeface="Arial"/>
                <a:cs typeface="Arial"/>
              </a:rPr>
              <a:t>Technique  </a:t>
            </a:r>
            <a:r>
              <a:rPr sz="3200" b="1" dirty="0">
                <a:solidFill>
                  <a:srgbClr val="FFFFCC"/>
                </a:solidFill>
                <a:latin typeface="Arial"/>
                <a:cs typeface="Arial"/>
              </a:rPr>
              <a:t>Veress Needle  Trocar Sheath  assemblies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125" marR="5080" indent="1052830">
              <a:lnSpc>
                <a:spcPct val="100000"/>
              </a:lnSpc>
              <a:spcBef>
                <a:spcPts val="100"/>
              </a:spcBef>
            </a:pPr>
            <a:r>
              <a:rPr dirty="0"/>
              <a:t>COMPLICATIONS OF  LAPAROSCOPICA</a:t>
            </a:r>
            <a:r>
              <a:rPr spc="-65" dirty="0"/>
              <a:t> </a:t>
            </a:r>
            <a:r>
              <a:rPr dirty="0"/>
              <a:t>SURGERIES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898650"/>
            <a:ext cx="8061959" cy="447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Anaesthetics Complications</a:t>
            </a:r>
            <a:endParaRPr sz="30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7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Complications 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due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to</a:t>
            </a:r>
            <a:r>
              <a:rPr sz="3000" b="1" spc="-3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pneumoperitonium</a:t>
            </a:r>
            <a:endParaRPr sz="30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Surgical</a:t>
            </a:r>
            <a:r>
              <a:rPr sz="30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complications</a:t>
            </a:r>
            <a:endParaRPr sz="30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Diathermy related</a:t>
            </a:r>
            <a:r>
              <a:rPr sz="30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injuries</a:t>
            </a:r>
            <a:endParaRPr sz="30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7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Patients factors related</a:t>
            </a:r>
            <a:r>
              <a:rPr sz="30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complications</a:t>
            </a:r>
            <a:endParaRPr sz="30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Post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operative</a:t>
            </a:r>
            <a:r>
              <a:rPr sz="3000" b="1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CC"/>
                </a:solidFill>
                <a:latin typeface="Arial"/>
                <a:cs typeface="Arial"/>
              </a:rPr>
              <a:t>complications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</TotalTime>
  <Words>1642</Words>
  <Application>Microsoft Office PowerPoint</Application>
  <PresentationFormat>On-screen Show (4:3)</PresentationFormat>
  <Paragraphs>332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Bookman Old Style</vt:lpstr>
      <vt:lpstr>Rockwell</vt:lpstr>
      <vt:lpstr>Times New Roman</vt:lpstr>
      <vt:lpstr>Damask</vt:lpstr>
      <vt:lpstr>COMPLICATIONS OF LAPAROSCOPIC SURGERY</vt:lpstr>
      <vt:lpstr>PowerPoint Presentation</vt:lpstr>
      <vt:lpstr>PowerPoint Presentation</vt:lpstr>
      <vt:lpstr>HISTORY</vt:lpstr>
      <vt:lpstr>EQUIPMENT &amp;  INSTRUMENTATION</vt:lpstr>
      <vt:lpstr>OPTICAL INSTRUMENTS</vt:lpstr>
      <vt:lpstr>LAPAROSCOPIC INSTRUMENTS</vt:lpstr>
      <vt:lpstr>PowerPoint Presentation</vt:lpstr>
      <vt:lpstr>COMPLICATIONS OF  LAPAROSCOPICA SURGERIES</vt:lpstr>
      <vt:lpstr>COMPLICATIONS</vt:lpstr>
      <vt:lpstr>PowerPoint Presentation</vt:lpstr>
      <vt:lpstr>Anaesthetic Complications :</vt:lpstr>
      <vt:lpstr>PowerPoint Presentation</vt:lpstr>
      <vt:lpstr>COMPLICATIONS DUE TO PNEUMOPERITONIUM</vt:lpstr>
      <vt:lpstr>Respiratory Dysfunction</vt:lpstr>
      <vt:lpstr>DVT, Pulmonary Embolism</vt:lpstr>
      <vt:lpstr>Effects on renal system</vt:lpstr>
      <vt:lpstr>Pneumothorax</vt:lpstr>
      <vt:lpstr>Subcutaneous and Subfascial Emphysema  and Edema</vt:lpstr>
      <vt:lpstr>PowerPoint Presentation</vt:lpstr>
      <vt:lpstr>PowerPoint Presentation</vt:lpstr>
      <vt:lpstr>SURGICAL COMPLICATIONS</vt:lpstr>
      <vt:lpstr>Injury to Viscus :</vt:lpstr>
      <vt:lpstr>Injury to Viscus : Small Bowel Perforation - Most often during  insertion of umblical or lower quadrant trocars</vt:lpstr>
      <vt:lpstr>PowerPoint Presentation</vt:lpstr>
      <vt:lpstr>Injury to Viscus : Bladder - Injury caused by second puncture trocar  usually .</vt:lpstr>
      <vt:lpstr>Injury to Viscus : Ureter - May be injured in adenexal surgeries.</vt:lpstr>
      <vt:lpstr>Vessel Injury :</vt:lpstr>
      <vt:lpstr>Vessel Injury :</vt:lpstr>
      <vt:lpstr>PowerPoint Presentation</vt:lpstr>
      <vt:lpstr>DIATHERMY RELATED INJURIES</vt:lpstr>
      <vt:lpstr>PowerPoint Presentation</vt:lpstr>
      <vt:lpstr>PATIENT’S FACTORS RELATED COMPLICATIONS</vt:lpstr>
      <vt:lpstr>CONTRAINDICATIONS</vt:lpstr>
      <vt:lpstr>COMPLICATIONS OF LAPROSCOPIC  APPENDICECTOMY</vt:lpstr>
      <vt:lpstr>COMPLICATIONS OF LAPAROSCOPIC  CHOLECYSTECTOMY</vt:lpstr>
      <vt:lpstr>PowerPoint Presentation</vt:lpstr>
      <vt:lpstr>PowerPoint Presentation</vt:lpstr>
      <vt:lpstr>COMPLICATIONS OF LAPAROSCOPIC  COLECTOMY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ss</dc:creator>
  <cp:lastModifiedBy>Manav Dhingra</cp:lastModifiedBy>
  <cp:revision>3</cp:revision>
  <dcterms:created xsi:type="dcterms:W3CDTF">2022-01-30T12:46:29Z</dcterms:created>
  <dcterms:modified xsi:type="dcterms:W3CDTF">2022-05-12T16:49:48Z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2011-01-30T00:00:00Z</vt:filetime>
  </property>
  <property fmtid="{D5CDD505-2E9C-101B-9397-08002B2CF9AE}" pid="3" name="Creator">
    <vt:lpwstr>Impress</vt:lpwstr>
  </property>
  <property fmtid="{D5CDD505-2E9C-101B-9397-08002B2CF9AE}" pid="4" name="LastSaved">
    <vt:filetime>2022-01-30T00:00:00Z</vt:filetime>
  </property>
</Properties>
</file>